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336" r:id="rId2"/>
    <p:sldId id="337" r:id="rId3"/>
    <p:sldId id="329" r:id="rId4"/>
    <p:sldId id="339" r:id="rId5"/>
    <p:sldId id="340" r:id="rId6"/>
    <p:sldId id="341" r:id="rId7"/>
    <p:sldId id="342" r:id="rId8"/>
    <p:sldId id="343" r:id="rId9"/>
    <p:sldId id="344" r:id="rId10"/>
    <p:sldId id="345" r:id="rId11"/>
    <p:sldId id="346" r:id="rId12"/>
    <p:sldId id="347" r:id="rId13"/>
    <p:sldId id="348" r:id="rId14"/>
    <p:sldId id="349" r:id="rId15"/>
    <p:sldId id="350" r:id="rId16"/>
    <p:sldId id="351" r:id="rId17"/>
    <p:sldId id="352" r:id="rId18"/>
    <p:sldId id="354" r:id="rId19"/>
    <p:sldId id="398" r:id="rId20"/>
    <p:sldId id="353" r:id="rId21"/>
    <p:sldId id="355" r:id="rId22"/>
    <p:sldId id="356" r:id="rId23"/>
    <p:sldId id="357" r:id="rId24"/>
    <p:sldId id="358" r:id="rId25"/>
    <p:sldId id="359" r:id="rId26"/>
    <p:sldId id="361" r:id="rId27"/>
    <p:sldId id="362" r:id="rId28"/>
    <p:sldId id="363" r:id="rId29"/>
    <p:sldId id="364" r:id="rId30"/>
    <p:sldId id="365" r:id="rId31"/>
    <p:sldId id="366" r:id="rId32"/>
    <p:sldId id="367" r:id="rId33"/>
    <p:sldId id="368" r:id="rId34"/>
    <p:sldId id="373" r:id="rId35"/>
    <p:sldId id="369" r:id="rId36"/>
    <p:sldId id="393" r:id="rId37"/>
    <p:sldId id="370" r:id="rId38"/>
    <p:sldId id="371" r:id="rId39"/>
    <p:sldId id="372" r:id="rId40"/>
    <p:sldId id="360" r:id="rId41"/>
    <p:sldId id="374" r:id="rId42"/>
    <p:sldId id="375" r:id="rId43"/>
    <p:sldId id="377" r:id="rId44"/>
    <p:sldId id="376" r:id="rId45"/>
    <p:sldId id="378" r:id="rId46"/>
    <p:sldId id="379" r:id="rId47"/>
    <p:sldId id="380" r:id="rId48"/>
    <p:sldId id="381" r:id="rId49"/>
    <p:sldId id="382" r:id="rId50"/>
    <p:sldId id="383" r:id="rId51"/>
    <p:sldId id="392" r:id="rId52"/>
    <p:sldId id="388" r:id="rId53"/>
    <p:sldId id="389" r:id="rId54"/>
    <p:sldId id="390" r:id="rId55"/>
    <p:sldId id="391" r:id="rId56"/>
    <p:sldId id="394" r:id="rId57"/>
    <p:sldId id="414" r:id="rId58"/>
    <p:sldId id="416" r:id="rId59"/>
    <p:sldId id="415" r:id="rId60"/>
    <p:sldId id="417" r:id="rId61"/>
    <p:sldId id="407" r:id="rId62"/>
    <p:sldId id="408" r:id="rId63"/>
    <p:sldId id="395" r:id="rId64"/>
    <p:sldId id="399" r:id="rId65"/>
    <p:sldId id="404" r:id="rId66"/>
    <p:sldId id="400" r:id="rId67"/>
    <p:sldId id="401" r:id="rId68"/>
    <p:sldId id="402" r:id="rId69"/>
    <p:sldId id="403" r:id="rId70"/>
    <p:sldId id="405" r:id="rId71"/>
    <p:sldId id="410" r:id="rId72"/>
    <p:sldId id="411" r:id="rId73"/>
    <p:sldId id="412" r:id="rId74"/>
    <p:sldId id="413" r:id="rId75"/>
    <p:sldId id="418" r:id="rId76"/>
  </p:sldIdLst>
  <p:sldSz cx="9144000" cy="6858000" type="screen4x3"/>
  <p:notesSz cx="6858000" cy="9144000"/>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4F9751"/>
    <a:srgbClr val="7F7F7F"/>
    <a:srgbClr val="696969"/>
    <a:srgbClr val="B2B2B2"/>
    <a:srgbClr val="FFFF00"/>
    <a:srgbClr val="FF33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3548" autoAdjust="0"/>
  </p:normalViewPr>
  <p:slideViewPr>
    <p:cSldViewPr snapToGrid="0">
      <p:cViewPr varScale="1">
        <p:scale>
          <a:sx n="86" d="100"/>
          <a:sy n="86" d="100"/>
        </p:scale>
        <p:origin x="154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aja\AppData\Local\Temp\DIGITEL_MIR_ZG3_20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aja\AppData\Local\Temp\DIGITEL_MIR_ZG3_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Graf!$C$2</c:f>
              <c:strCache>
                <c:ptCount val="1"/>
                <c:pt idx="0">
                  <c:v>A</c:v>
                </c:pt>
              </c:strCache>
            </c:strRef>
          </c:tx>
          <c:spPr>
            <a:ln w="12700"/>
          </c:spPr>
          <c:marker>
            <c:symbol val="none"/>
          </c:marker>
          <c:cat>
            <c:numRef>
              <c:f>Graf!$B$3:$B$367</c:f>
              <c:numCache>
                <c:formatCode>d/mmm/yy</c:formatCode>
                <c:ptCount val="365"/>
                <c:pt idx="0">
                  <c:v>42370</c:v>
                </c:pt>
                <c:pt idx="1">
                  <c:v>42371</c:v>
                </c:pt>
                <c:pt idx="2">
                  <c:v>42372</c:v>
                </c:pt>
                <c:pt idx="3">
                  <c:v>42373</c:v>
                </c:pt>
                <c:pt idx="4">
                  <c:v>42374</c:v>
                </c:pt>
                <c:pt idx="5">
                  <c:v>42375</c:v>
                </c:pt>
                <c:pt idx="6">
                  <c:v>42376</c:v>
                </c:pt>
                <c:pt idx="7">
                  <c:v>42377</c:v>
                </c:pt>
                <c:pt idx="8">
                  <c:v>42378</c:v>
                </c:pt>
                <c:pt idx="9">
                  <c:v>42379</c:v>
                </c:pt>
                <c:pt idx="10">
                  <c:v>42380</c:v>
                </c:pt>
                <c:pt idx="11">
                  <c:v>42381</c:v>
                </c:pt>
                <c:pt idx="12">
                  <c:v>42382</c:v>
                </c:pt>
                <c:pt idx="13">
                  <c:v>42383</c:v>
                </c:pt>
                <c:pt idx="14">
                  <c:v>42384</c:v>
                </c:pt>
                <c:pt idx="15">
                  <c:v>42385</c:v>
                </c:pt>
                <c:pt idx="16">
                  <c:v>42386</c:v>
                </c:pt>
                <c:pt idx="17">
                  <c:v>42387</c:v>
                </c:pt>
                <c:pt idx="18">
                  <c:v>42388</c:v>
                </c:pt>
                <c:pt idx="19">
                  <c:v>42389</c:v>
                </c:pt>
                <c:pt idx="20">
                  <c:v>42390</c:v>
                </c:pt>
                <c:pt idx="21">
                  <c:v>42391</c:v>
                </c:pt>
                <c:pt idx="22">
                  <c:v>42392</c:v>
                </c:pt>
                <c:pt idx="23">
                  <c:v>42393</c:v>
                </c:pt>
                <c:pt idx="24">
                  <c:v>42394</c:v>
                </c:pt>
                <c:pt idx="25">
                  <c:v>42395</c:v>
                </c:pt>
                <c:pt idx="26">
                  <c:v>42396</c:v>
                </c:pt>
                <c:pt idx="27">
                  <c:v>42397</c:v>
                </c:pt>
                <c:pt idx="28">
                  <c:v>42398</c:v>
                </c:pt>
                <c:pt idx="29">
                  <c:v>42399</c:v>
                </c:pt>
                <c:pt idx="30">
                  <c:v>42400</c:v>
                </c:pt>
                <c:pt idx="31">
                  <c:v>42401</c:v>
                </c:pt>
                <c:pt idx="32">
                  <c:v>42402</c:v>
                </c:pt>
                <c:pt idx="33">
                  <c:v>42403</c:v>
                </c:pt>
                <c:pt idx="34">
                  <c:v>42404</c:v>
                </c:pt>
                <c:pt idx="35">
                  <c:v>42405</c:v>
                </c:pt>
                <c:pt idx="36">
                  <c:v>42406</c:v>
                </c:pt>
                <c:pt idx="37">
                  <c:v>42407</c:v>
                </c:pt>
                <c:pt idx="38">
                  <c:v>42408</c:v>
                </c:pt>
                <c:pt idx="39">
                  <c:v>42409</c:v>
                </c:pt>
                <c:pt idx="40">
                  <c:v>42410</c:v>
                </c:pt>
                <c:pt idx="41">
                  <c:v>42411</c:v>
                </c:pt>
                <c:pt idx="42">
                  <c:v>42412</c:v>
                </c:pt>
                <c:pt idx="43">
                  <c:v>42413</c:v>
                </c:pt>
                <c:pt idx="44">
                  <c:v>42414</c:v>
                </c:pt>
                <c:pt idx="45">
                  <c:v>42415</c:v>
                </c:pt>
                <c:pt idx="46">
                  <c:v>42416</c:v>
                </c:pt>
                <c:pt idx="47">
                  <c:v>42417</c:v>
                </c:pt>
                <c:pt idx="48">
                  <c:v>42418</c:v>
                </c:pt>
                <c:pt idx="49">
                  <c:v>42419</c:v>
                </c:pt>
                <c:pt idx="50">
                  <c:v>42420</c:v>
                </c:pt>
                <c:pt idx="51">
                  <c:v>42421</c:v>
                </c:pt>
                <c:pt idx="52">
                  <c:v>42422</c:v>
                </c:pt>
                <c:pt idx="53">
                  <c:v>42423</c:v>
                </c:pt>
                <c:pt idx="54">
                  <c:v>42424</c:v>
                </c:pt>
                <c:pt idx="55">
                  <c:v>42425</c:v>
                </c:pt>
                <c:pt idx="56">
                  <c:v>42426</c:v>
                </c:pt>
                <c:pt idx="57">
                  <c:v>42427</c:v>
                </c:pt>
                <c:pt idx="58">
                  <c:v>42428</c:v>
                </c:pt>
                <c:pt idx="59">
                  <c:v>42429</c:v>
                </c:pt>
                <c:pt idx="60">
                  <c:v>42430</c:v>
                </c:pt>
                <c:pt idx="61">
                  <c:v>42431</c:v>
                </c:pt>
                <c:pt idx="62">
                  <c:v>42432</c:v>
                </c:pt>
                <c:pt idx="63">
                  <c:v>42433</c:v>
                </c:pt>
                <c:pt idx="64">
                  <c:v>42434</c:v>
                </c:pt>
                <c:pt idx="65">
                  <c:v>42435</c:v>
                </c:pt>
                <c:pt idx="66">
                  <c:v>42436</c:v>
                </c:pt>
                <c:pt idx="67">
                  <c:v>42437</c:v>
                </c:pt>
                <c:pt idx="68">
                  <c:v>42438</c:v>
                </c:pt>
                <c:pt idx="69">
                  <c:v>42439</c:v>
                </c:pt>
                <c:pt idx="70">
                  <c:v>42440</c:v>
                </c:pt>
                <c:pt idx="71">
                  <c:v>42441</c:v>
                </c:pt>
                <c:pt idx="72">
                  <c:v>42442</c:v>
                </c:pt>
                <c:pt idx="73">
                  <c:v>42443</c:v>
                </c:pt>
                <c:pt idx="74">
                  <c:v>42444</c:v>
                </c:pt>
                <c:pt idx="75">
                  <c:v>42445</c:v>
                </c:pt>
                <c:pt idx="76">
                  <c:v>42446</c:v>
                </c:pt>
                <c:pt idx="77">
                  <c:v>42447</c:v>
                </c:pt>
                <c:pt idx="78">
                  <c:v>42448</c:v>
                </c:pt>
                <c:pt idx="79">
                  <c:v>42449</c:v>
                </c:pt>
                <c:pt idx="80">
                  <c:v>42450</c:v>
                </c:pt>
                <c:pt idx="81">
                  <c:v>42451</c:v>
                </c:pt>
                <c:pt idx="82">
                  <c:v>42452</c:v>
                </c:pt>
                <c:pt idx="83">
                  <c:v>42453</c:v>
                </c:pt>
                <c:pt idx="84">
                  <c:v>42454</c:v>
                </c:pt>
                <c:pt idx="85">
                  <c:v>42455</c:v>
                </c:pt>
                <c:pt idx="86">
                  <c:v>42456</c:v>
                </c:pt>
                <c:pt idx="87">
                  <c:v>42457</c:v>
                </c:pt>
                <c:pt idx="88">
                  <c:v>42458</c:v>
                </c:pt>
                <c:pt idx="89">
                  <c:v>42459</c:v>
                </c:pt>
                <c:pt idx="90">
                  <c:v>42460</c:v>
                </c:pt>
                <c:pt idx="91">
                  <c:v>42461</c:v>
                </c:pt>
                <c:pt idx="92">
                  <c:v>42462</c:v>
                </c:pt>
                <c:pt idx="93">
                  <c:v>42463</c:v>
                </c:pt>
                <c:pt idx="94">
                  <c:v>42464</c:v>
                </c:pt>
                <c:pt idx="95">
                  <c:v>42465</c:v>
                </c:pt>
                <c:pt idx="96">
                  <c:v>42466</c:v>
                </c:pt>
                <c:pt idx="97">
                  <c:v>42467</c:v>
                </c:pt>
                <c:pt idx="98">
                  <c:v>42468</c:v>
                </c:pt>
                <c:pt idx="99">
                  <c:v>42469</c:v>
                </c:pt>
                <c:pt idx="100">
                  <c:v>42470</c:v>
                </c:pt>
                <c:pt idx="101">
                  <c:v>42471</c:v>
                </c:pt>
                <c:pt idx="102">
                  <c:v>42472</c:v>
                </c:pt>
                <c:pt idx="103">
                  <c:v>42473</c:v>
                </c:pt>
                <c:pt idx="104">
                  <c:v>42474</c:v>
                </c:pt>
                <c:pt idx="105">
                  <c:v>42475</c:v>
                </c:pt>
                <c:pt idx="106">
                  <c:v>42476</c:v>
                </c:pt>
                <c:pt idx="107">
                  <c:v>42477</c:v>
                </c:pt>
                <c:pt idx="108">
                  <c:v>42478</c:v>
                </c:pt>
                <c:pt idx="109">
                  <c:v>42479</c:v>
                </c:pt>
                <c:pt idx="110">
                  <c:v>42480</c:v>
                </c:pt>
                <c:pt idx="111">
                  <c:v>42481</c:v>
                </c:pt>
                <c:pt idx="112">
                  <c:v>42482</c:v>
                </c:pt>
                <c:pt idx="113">
                  <c:v>42483</c:v>
                </c:pt>
                <c:pt idx="114">
                  <c:v>42484</c:v>
                </c:pt>
                <c:pt idx="115">
                  <c:v>42485</c:v>
                </c:pt>
                <c:pt idx="116">
                  <c:v>42486</c:v>
                </c:pt>
                <c:pt idx="117">
                  <c:v>42487</c:v>
                </c:pt>
                <c:pt idx="118">
                  <c:v>42488</c:v>
                </c:pt>
                <c:pt idx="119">
                  <c:v>42489</c:v>
                </c:pt>
                <c:pt idx="120">
                  <c:v>42490</c:v>
                </c:pt>
                <c:pt idx="121">
                  <c:v>42491</c:v>
                </c:pt>
                <c:pt idx="122">
                  <c:v>42492</c:v>
                </c:pt>
                <c:pt idx="123">
                  <c:v>42493</c:v>
                </c:pt>
                <c:pt idx="124">
                  <c:v>42494</c:v>
                </c:pt>
                <c:pt idx="125">
                  <c:v>42495</c:v>
                </c:pt>
                <c:pt idx="126">
                  <c:v>42496</c:v>
                </c:pt>
                <c:pt idx="127">
                  <c:v>42497</c:v>
                </c:pt>
                <c:pt idx="128">
                  <c:v>42498</c:v>
                </c:pt>
                <c:pt idx="129">
                  <c:v>42499</c:v>
                </c:pt>
                <c:pt idx="130">
                  <c:v>42500</c:v>
                </c:pt>
                <c:pt idx="131">
                  <c:v>42501</c:v>
                </c:pt>
                <c:pt idx="132">
                  <c:v>42502</c:v>
                </c:pt>
                <c:pt idx="133">
                  <c:v>42503</c:v>
                </c:pt>
                <c:pt idx="134">
                  <c:v>42504</c:v>
                </c:pt>
                <c:pt idx="135">
                  <c:v>42505</c:v>
                </c:pt>
                <c:pt idx="136">
                  <c:v>42506</c:v>
                </c:pt>
                <c:pt idx="137">
                  <c:v>42507</c:v>
                </c:pt>
                <c:pt idx="138">
                  <c:v>42508</c:v>
                </c:pt>
                <c:pt idx="139">
                  <c:v>42509</c:v>
                </c:pt>
                <c:pt idx="140">
                  <c:v>42510</c:v>
                </c:pt>
                <c:pt idx="141">
                  <c:v>42511</c:v>
                </c:pt>
                <c:pt idx="142">
                  <c:v>42512</c:v>
                </c:pt>
                <c:pt idx="143">
                  <c:v>42513</c:v>
                </c:pt>
                <c:pt idx="144">
                  <c:v>42514</c:v>
                </c:pt>
                <c:pt idx="145">
                  <c:v>42515</c:v>
                </c:pt>
                <c:pt idx="146">
                  <c:v>42516</c:v>
                </c:pt>
                <c:pt idx="147">
                  <c:v>42517</c:v>
                </c:pt>
                <c:pt idx="148">
                  <c:v>42518</c:v>
                </c:pt>
                <c:pt idx="149">
                  <c:v>42519</c:v>
                </c:pt>
                <c:pt idx="150">
                  <c:v>42520</c:v>
                </c:pt>
                <c:pt idx="151">
                  <c:v>42521</c:v>
                </c:pt>
                <c:pt idx="152">
                  <c:v>42522</c:v>
                </c:pt>
                <c:pt idx="153">
                  <c:v>42523</c:v>
                </c:pt>
                <c:pt idx="154">
                  <c:v>42524</c:v>
                </c:pt>
                <c:pt idx="155">
                  <c:v>42525</c:v>
                </c:pt>
                <c:pt idx="156">
                  <c:v>42526</c:v>
                </c:pt>
                <c:pt idx="157">
                  <c:v>42527</c:v>
                </c:pt>
                <c:pt idx="158">
                  <c:v>42528</c:v>
                </c:pt>
                <c:pt idx="159">
                  <c:v>42529</c:v>
                </c:pt>
                <c:pt idx="160">
                  <c:v>42530</c:v>
                </c:pt>
                <c:pt idx="161">
                  <c:v>42531</c:v>
                </c:pt>
                <c:pt idx="162">
                  <c:v>42532</c:v>
                </c:pt>
                <c:pt idx="163">
                  <c:v>42533</c:v>
                </c:pt>
                <c:pt idx="164">
                  <c:v>42534</c:v>
                </c:pt>
                <c:pt idx="165">
                  <c:v>42535</c:v>
                </c:pt>
                <c:pt idx="166">
                  <c:v>42536</c:v>
                </c:pt>
                <c:pt idx="167">
                  <c:v>42537</c:v>
                </c:pt>
                <c:pt idx="168">
                  <c:v>42538</c:v>
                </c:pt>
                <c:pt idx="169">
                  <c:v>42539</c:v>
                </c:pt>
                <c:pt idx="170">
                  <c:v>42540</c:v>
                </c:pt>
                <c:pt idx="171">
                  <c:v>42541</c:v>
                </c:pt>
                <c:pt idx="172">
                  <c:v>42542</c:v>
                </c:pt>
                <c:pt idx="173">
                  <c:v>42543</c:v>
                </c:pt>
                <c:pt idx="174">
                  <c:v>42544</c:v>
                </c:pt>
                <c:pt idx="175">
                  <c:v>42545</c:v>
                </c:pt>
                <c:pt idx="176">
                  <c:v>42546</c:v>
                </c:pt>
                <c:pt idx="177">
                  <c:v>42547</c:v>
                </c:pt>
                <c:pt idx="178">
                  <c:v>42548</c:v>
                </c:pt>
                <c:pt idx="179">
                  <c:v>42549</c:v>
                </c:pt>
                <c:pt idx="180">
                  <c:v>42550</c:v>
                </c:pt>
                <c:pt idx="181">
                  <c:v>42551</c:v>
                </c:pt>
                <c:pt idx="182">
                  <c:v>42552</c:v>
                </c:pt>
                <c:pt idx="183">
                  <c:v>42553</c:v>
                </c:pt>
                <c:pt idx="184">
                  <c:v>42554</c:v>
                </c:pt>
                <c:pt idx="185">
                  <c:v>42555</c:v>
                </c:pt>
                <c:pt idx="186">
                  <c:v>42556</c:v>
                </c:pt>
                <c:pt idx="187">
                  <c:v>42557</c:v>
                </c:pt>
                <c:pt idx="188">
                  <c:v>42558</c:v>
                </c:pt>
                <c:pt idx="189">
                  <c:v>42559</c:v>
                </c:pt>
                <c:pt idx="190">
                  <c:v>42560</c:v>
                </c:pt>
                <c:pt idx="191">
                  <c:v>42561</c:v>
                </c:pt>
                <c:pt idx="192">
                  <c:v>42562</c:v>
                </c:pt>
                <c:pt idx="193">
                  <c:v>42563</c:v>
                </c:pt>
                <c:pt idx="194">
                  <c:v>42564</c:v>
                </c:pt>
                <c:pt idx="195">
                  <c:v>42565</c:v>
                </c:pt>
                <c:pt idx="196">
                  <c:v>42566</c:v>
                </c:pt>
                <c:pt idx="197">
                  <c:v>42567</c:v>
                </c:pt>
                <c:pt idx="198">
                  <c:v>42568</c:v>
                </c:pt>
                <c:pt idx="199">
                  <c:v>42569</c:v>
                </c:pt>
                <c:pt idx="200">
                  <c:v>42570</c:v>
                </c:pt>
                <c:pt idx="201">
                  <c:v>42571</c:v>
                </c:pt>
                <c:pt idx="202">
                  <c:v>42572</c:v>
                </c:pt>
                <c:pt idx="203">
                  <c:v>42573</c:v>
                </c:pt>
                <c:pt idx="204">
                  <c:v>42574</c:v>
                </c:pt>
                <c:pt idx="205">
                  <c:v>42575</c:v>
                </c:pt>
                <c:pt idx="206">
                  <c:v>42576</c:v>
                </c:pt>
                <c:pt idx="207">
                  <c:v>42577</c:v>
                </c:pt>
                <c:pt idx="208">
                  <c:v>42578</c:v>
                </c:pt>
                <c:pt idx="209">
                  <c:v>42579</c:v>
                </c:pt>
                <c:pt idx="210">
                  <c:v>42580</c:v>
                </c:pt>
                <c:pt idx="211">
                  <c:v>42581</c:v>
                </c:pt>
                <c:pt idx="212">
                  <c:v>42582</c:v>
                </c:pt>
                <c:pt idx="213">
                  <c:v>42583</c:v>
                </c:pt>
                <c:pt idx="214">
                  <c:v>42584</c:v>
                </c:pt>
                <c:pt idx="215">
                  <c:v>42585</c:v>
                </c:pt>
                <c:pt idx="216">
                  <c:v>42586</c:v>
                </c:pt>
                <c:pt idx="217">
                  <c:v>42587</c:v>
                </c:pt>
                <c:pt idx="218">
                  <c:v>42588</c:v>
                </c:pt>
                <c:pt idx="219">
                  <c:v>42589</c:v>
                </c:pt>
                <c:pt idx="220">
                  <c:v>42590</c:v>
                </c:pt>
                <c:pt idx="221">
                  <c:v>42591</c:v>
                </c:pt>
                <c:pt idx="222">
                  <c:v>42592</c:v>
                </c:pt>
                <c:pt idx="223">
                  <c:v>42593</c:v>
                </c:pt>
                <c:pt idx="224">
                  <c:v>42594</c:v>
                </c:pt>
                <c:pt idx="225">
                  <c:v>42595</c:v>
                </c:pt>
                <c:pt idx="226">
                  <c:v>42596</c:v>
                </c:pt>
                <c:pt idx="227">
                  <c:v>42597</c:v>
                </c:pt>
                <c:pt idx="228">
                  <c:v>42598</c:v>
                </c:pt>
                <c:pt idx="229">
                  <c:v>42599</c:v>
                </c:pt>
                <c:pt idx="230">
                  <c:v>42600</c:v>
                </c:pt>
                <c:pt idx="231">
                  <c:v>42601</c:v>
                </c:pt>
                <c:pt idx="232">
                  <c:v>42602</c:v>
                </c:pt>
                <c:pt idx="233">
                  <c:v>42603</c:v>
                </c:pt>
                <c:pt idx="234">
                  <c:v>42604</c:v>
                </c:pt>
                <c:pt idx="235">
                  <c:v>42605</c:v>
                </c:pt>
                <c:pt idx="236">
                  <c:v>42606</c:v>
                </c:pt>
                <c:pt idx="237">
                  <c:v>42607</c:v>
                </c:pt>
                <c:pt idx="238">
                  <c:v>42608</c:v>
                </c:pt>
                <c:pt idx="239">
                  <c:v>42609</c:v>
                </c:pt>
                <c:pt idx="240">
                  <c:v>42610</c:v>
                </c:pt>
                <c:pt idx="241">
                  <c:v>42611</c:v>
                </c:pt>
                <c:pt idx="242">
                  <c:v>42612</c:v>
                </c:pt>
                <c:pt idx="243">
                  <c:v>42613</c:v>
                </c:pt>
                <c:pt idx="244">
                  <c:v>42614</c:v>
                </c:pt>
                <c:pt idx="245">
                  <c:v>42615</c:v>
                </c:pt>
                <c:pt idx="246">
                  <c:v>42616</c:v>
                </c:pt>
                <c:pt idx="247">
                  <c:v>42617</c:v>
                </c:pt>
                <c:pt idx="248">
                  <c:v>42618</c:v>
                </c:pt>
                <c:pt idx="249">
                  <c:v>42619</c:v>
                </c:pt>
                <c:pt idx="250">
                  <c:v>42620</c:v>
                </c:pt>
                <c:pt idx="251">
                  <c:v>42621</c:v>
                </c:pt>
                <c:pt idx="252">
                  <c:v>42622</c:v>
                </c:pt>
                <c:pt idx="253">
                  <c:v>42623</c:v>
                </c:pt>
                <c:pt idx="254">
                  <c:v>42624</c:v>
                </c:pt>
                <c:pt idx="255">
                  <c:v>42625</c:v>
                </c:pt>
                <c:pt idx="256">
                  <c:v>42626</c:v>
                </c:pt>
                <c:pt idx="257">
                  <c:v>42627</c:v>
                </c:pt>
                <c:pt idx="258">
                  <c:v>42628</c:v>
                </c:pt>
                <c:pt idx="259">
                  <c:v>42629</c:v>
                </c:pt>
                <c:pt idx="260">
                  <c:v>42630</c:v>
                </c:pt>
                <c:pt idx="261">
                  <c:v>42631</c:v>
                </c:pt>
                <c:pt idx="262">
                  <c:v>42632</c:v>
                </c:pt>
                <c:pt idx="263">
                  <c:v>42633</c:v>
                </c:pt>
                <c:pt idx="264">
                  <c:v>42634</c:v>
                </c:pt>
                <c:pt idx="265">
                  <c:v>42635</c:v>
                </c:pt>
                <c:pt idx="266">
                  <c:v>42636</c:v>
                </c:pt>
                <c:pt idx="267">
                  <c:v>42637</c:v>
                </c:pt>
                <c:pt idx="268">
                  <c:v>42638</c:v>
                </c:pt>
                <c:pt idx="269">
                  <c:v>42639</c:v>
                </c:pt>
                <c:pt idx="270">
                  <c:v>42640</c:v>
                </c:pt>
                <c:pt idx="271">
                  <c:v>42641</c:v>
                </c:pt>
                <c:pt idx="272">
                  <c:v>42642</c:v>
                </c:pt>
                <c:pt idx="273">
                  <c:v>42643</c:v>
                </c:pt>
                <c:pt idx="274">
                  <c:v>42644</c:v>
                </c:pt>
                <c:pt idx="275">
                  <c:v>42645</c:v>
                </c:pt>
                <c:pt idx="276">
                  <c:v>42646</c:v>
                </c:pt>
                <c:pt idx="277">
                  <c:v>42647</c:v>
                </c:pt>
                <c:pt idx="278">
                  <c:v>42648</c:v>
                </c:pt>
                <c:pt idx="279">
                  <c:v>42649</c:v>
                </c:pt>
                <c:pt idx="280">
                  <c:v>42650</c:v>
                </c:pt>
                <c:pt idx="281">
                  <c:v>42651</c:v>
                </c:pt>
                <c:pt idx="282">
                  <c:v>42652</c:v>
                </c:pt>
                <c:pt idx="283">
                  <c:v>42653</c:v>
                </c:pt>
                <c:pt idx="284">
                  <c:v>42654</c:v>
                </c:pt>
                <c:pt idx="285">
                  <c:v>42655</c:v>
                </c:pt>
                <c:pt idx="286">
                  <c:v>42656</c:v>
                </c:pt>
                <c:pt idx="287">
                  <c:v>42657</c:v>
                </c:pt>
                <c:pt idx="288">
                  <c:v>42658</c:v>
                </c:pt>
                <c:pt idx="289">
                  <c:v>42659</c:v>
                </c:pt>
                <c:pt idx="290">
                  <c:v>42660</c:v>
                </c:pt>
                <c:pt idx="291">
                  <c:v>42661</c:v>
                </c:pt>
                <c:pt idx="292">
                  <c:v>42662</c:v>
                </c:pt>
                <c:pt idx="293">
                  <c:v>42663</c:v>
                </c:pt>
                <c:pt idx="294">
                  <c:v>42664</c:v>
                </c:pt>
                <c:pt idx="295">
                  <c:v>42665</c:v>
                </c:pt>
                <c:pt idx="296">
                  <c:v>42666</c:v>
                </c:pt>
                <c:pt idx="297">
                  <c:v>42667</c:v>
                </c:pt>
                <c:pt idx="298">
                  <c:v>42668</c:v>
                </c:pt>
                <c:pt idx="299">
                  <c:v>42669</c:v>
                </c:pt>
                <c:pt idx="300">
                  <c:v>42670</c:v>
                </c:pt>
                <c:pt idx="301">
                  <c:v>42671</c:v>
                </c:pt>
                <c:pt idx="302">
                  <c:v>42672</c:v>
                </c:pt>
                <c:pt idx="303">
                  <c:v>42673</c:v>
                </c:pt>
                <c:pt idx="304">
                  <c:v>42674</c:v>
                </c:pt>
                <c:pt idx="305">
                  <c:v>42675</c:v>
                </c:pt>
                <c:pt idx="306">
                  <c:v>42676</c:v>
                </c:pt>
                <c:pt idx="307">
                  <c:v>42677</c:v>
                </c:pt>
                <c:pt idx="308">
                  <c:v>42678</c:v>
                </c:pt>
                <c:pt idx="309">
                  <c:v>42679</c:v>
                </c:pt>
                <c:pt idx="310">
                  <c:v>42680</c:v>
                </c:pt>
                <c:pt idx="311">
                  <c:v>42681</c:v>
                </c:pt>
                <c:pt idx="312">
                  <c:v>42682</c:v>
                </c:pt>
                <c:pt idx="313">
                  <c:v>42683</c:v>
                </c:pt>
                <c:pt idx="314">
                  <c:v>42684</c:v>
                </c:pt>
                <c:pt idx="315">
                  <c:v>42685</c:v>
                </c:pt>
                <c:pt idx="316">
                  <c:v>42686</c:v>
                </c:pt>
                <c:pt idx="317">
                  <c:v>42687</c:v>
                </c:pt>
                <c:pt idx="318">
                  <c:v>42688</c:v>
                </c:pt>
                <c:pt idx="319">
                  <c:v>42689</c:v>
                </c:pt>
                <c:pt idx="320">
                  <c:v>42690</c:v>
                </c:pt>
                <c:pt idx="321">
                  <c:v>42691</c:v>
                </c:pt>
                <c:pt idx="322">
                  <c:v>42692</c:v>
                </c:pt>
                <c:pt idx="323">
                  <c:v>42693</c:v>
                </c:pt>
                <c:pt idx="324">
                  <c:v>42694</c:v>
                </c:pt>
                <c:pt idx="325">
                  <c:v>42695</c:v>
                </c:pt>
                <c:pt idx="326">
                  <c:v>42696</c:v>
                </c:pt>
                <c:pt idx="327">
                  <c:v>42697</c:v>
                </c:pt>
                <c:pt idx="328">
                  <c:v>42698</c:v>
                </c:pt>
                <c:pt idx="329">
                  <c:v>42699</c:v>
                </c:pt>
                <c:pt idx="330">
                  <c:v>42700</c:v>
                </c:pt>
                <c:pt idx="331">
                  <c:v>42701</c:v>
                </c:pt>
                <c:pt idx="332">
                  <c:v>42702</c:v>
                </c:pt>
                <c:pt idx="333">
                  <c:v>42703</c:v>
                </c:pt>
                <c:pt idx="334">
                  <c:v>42704</c:v>
                </c:pt>
                <c:pt idx="335">
                  <c:v>42705</c:v>
                </c:pt>
                <c:pt idx="336">
                  <c:v>42706</c:v>
                </c:pt>
                <c:pt idx="337">
                  <c:v>42707</c:v>
                </c:pt>
                <c:pt idx="338">
                  <c:v>42708</c:v>
                </c:pt>
                <c:pt idx="339">
                  <c:v>42709</c:v>
                </c:pt>
                <c:pt idx="340">
                  <c:v>42710</c:v>
                </c:pt>
                <c:pt idx="341">
                  <c:v>42711</c:v>
                </c:pt>
                <c:pt idx="342">
                  <c:v>42712</c:v>
                </c:pt>
                <c:pt idx="343">
                  <c:v>42713</c:v>
                </c:pt>
                <c:pt idx="344">
                  <c:v>42714</c:v>
                </c:pt>
                <c:pt idx="345">
                  <c:v>42715</c:v>
                </c:pt>
                <c:pt idx="346">
                  <c:v>42716</c:v>
                </c:pt>
                <c:pt idx="347">
                  <c:v>42717</c:v>
                </c:pt>
                <c:pt idx="348">
                  <c:v>42718</c:v>
                </c:pt>
                <c:pt idx="349">
                  <c:v>42719</c:v>
                </c:pt>
                <c:pt idx="350">
                  <c:v>42720</c:v>
                </c:pt>
                <c:pt idx="351">
                  <c:v>42721</c:v>
                </c:pt>
                <c:pt idx="352">
                  <c:v>42722</c:v>
                </c:pt>
                <c:pt idx="353">
                  <c:v>42723</c:v>
                </c:pt>
                <c:pt idx="354">
                  <c:v>42724</c:v>
                </c:pt>
                <c:pt idx="355">
                  <c:v>42725</c:v>
                </c:pt>
                <c:pt idx="356">
                  <c:v>42726</c:v>
                </c:pt>
                <c:pt idx="357">
                  <c:v>42727</c:v>
                </c:pt>
                <c:pt idx="358">
                  <c:v>42728</c:v>
                </c:pt>
                <c:pt idx="359">
                  <c:v>42729</c:v>
                </c:pt>
                <c:pt idx="360">
                  <c:v>42730</c:v>
                </c:pt>
                <c:pt idx="361">
                  <c:v>42731</c:v>
                </c:pt>
                <c:pt idx="362">
                  <c:v>42732</c:v>
                </c:pt>
                <c:pt idx="363">
                  <c:v>42733</c:v>
                </c:pt>
                <c:pt idx="364">
                  <c:v>42734</c:v>
                </c:pt>
              </c:numCache>
            </c:numRef>
          </c:cat>
          <c:val>
            <c:numRef>
              <c:f>Graf!$C$3:$C$367</c:f>
              <c:numCache>
                <c:formatCode>0.00</c:formatCode>
                <c:ptCount val="365"/>
                <c:pt idx="0">
                  <c:v>87.944444444444485</c:v>
                </c:pt>
                <c:pt idx="1">
                  <c:v>52.569444444444429</c:v>
                </c:pt>
                <c:pt idx="2">
                  <c:v>45.194444444444422</c:v>
                </c:pt>
                <c:pt idx="3">
                  <c:v>64.763888888888857</c:v>
                </c:pt>
                <c:pt idx="4">
                  <c:v>80.472222222222229</c:v>
                </c:pt>
                <c:pt idx="5">
                  <c:v>50.9444444444444</c:v>
                </c:pt>
                <c:pt idx="6">
                  <c:v>88.194444444444443</c:v>
                </c:pt>
                <c:pt idx="7">
                  <c:v>169.81944444444446</c:v>
                </c:pt>
                <c:pt idx="8">
                  <c:v>213.00000000000003</c:v>
                </c:pt>
                <c:pt idx="9">
                  <c:v>127.62499999999999</c:v>
                </c:pt>
                <c:pt idx="10">
                  <c:v>18.916666666666668</c:v>
                </c:pt>
                <c:pt idx="11">
                  <c:v>50.3472222222222</c:v>
                </c:pt>
                <c:pt idx="12">
                  <c:v>78.791666666666714</c:v>
                </c:pt>
                <c:pt idx="13">
                  <c:v>59.722222222222243</c:v>
                </c:pt>
                <c:pt idx="14">
                  <c:v>48.513888888888893</c:v>
                </c:pt>
                <c:pt idx="15">
                  <c:v>15.75</c:v>
                </c:pt>
                <c:pt idx="16">
                  <c:v>21.555555555555557</c:v>
                </c:pt>
                <c:pt idx="17">
                  <c:v>64.652777777777686</c:v>
                </c:pt>
                <c:pt idx="18">
                  <c:v>80.666666666666671</c:v>
                </c:pt>
                <c:pt idx="19">
                  <c:v>99.763888888888843</c:v>
                </c:pt>
                <c:pt idx="20">
                  <c:v>35.013888888888893</c:v>
                </c:pt>
                <c:pt idx="21">
                  <c:v>55.152777777777779</c:v>
                </c:pt>
                <c:pt idx="22">
                  <c:v>111.34722222222227</c:v>
                </c:pt>
                <c:pt idx="23">
                  <c:v>158.375</c:v>
                </c:pt>
                <c:pt idx="24">
                  <c:v>127.36111111111111</c:v>
                </c:pt>
                <c:pt idx="25">
                  <c:v>102.61111111111111</c:v>
                </c:pt>
                <c:pt idx="26">
                  <c:v>30.388888888888893</c:v>
                </c:pt>
                <c:pt idx="27">
                  <c:v>41.236111111111136</c:v>
                </c:pt>
                <c:pt idx="28">
                  <c:v>84.013888888888857</c:v>
                </c:pt>
                <c:pt idx="29">
                  <c:v>17.180555555555554</c:v>
                </c:pt>
                <c:pt idx="30">
                  <c:v>21.416666666666668</c:v>
                </c:pt>
                <c:pt idx="31">
                  <c:v>20.555555555555557</c:v>
                </c:pt>
                <c:pt idx="32">
                  <c:v>11.847222222222221</c:v>
                </c:pt>
                <c:pt idx="33">
                  <c:v>10.555555555555561</c:v>
                </c:pt>
                <c:pt idx="34">
                  <c:v>27.833333333333311</c:v>
                </c:pt>
                <c:pt idx="35">
                  <c:v>30.138888888888903</c:v>
                </c:pt>
                <c:pt idx="36">
                  <c:v>11.069444444444454</c:v>
                </c:pt>
                <c:pt idx="37">
                  <c:v>24.305555555555557</c:v>
                </c:pt>
                <c:pt idx="38">
                  <c:v>13.513888888888889</c:v>
                </c:pt>
                <c:pt idx="39">
                  <c:v>6.7083333333333384</c:v>
                </c:pt>
                <c:pt idx="40">
                  <c:v>23.375</c:v>
                </c:pt>
                <c:pt idx="41">
                  <c:v>35.986111111111114</c:v>
                </c:pt>
                <c:pt idx="42">
                  <c:v>22.263888888888893</c:v>
                </c:pt>
                <c:pt idx="43">
                  <c:v>32.222222222222243</c:v>
                </c:pt>
                <c:pt idx="44">
                  <c:v>40.541666666666607</c:v>
                </c:pt>
                <c:pt idx="45">
                  <c:v>14.152777777777777</c:v>
                </c:pt>
                <c:pt idx="46">
                  <c:v>17.902777777777761</c:v>
                </c:pt>
                <c:pt idx="47">
                  <c:v>27.097222222222214</c:v>
                </c:pt>
                <c:pt idx="48">
                  <c:v>20.25</c:v>
                </c:pt>
                <c:pt idx="49">
                  <c:v>17.861111111111111</c:v>
                </c:pt>
                <c:pt idx="50">
                  <c:v>20.055555555555557</c:v>
                </c:pt>
                <c:pt idx="51">
                  <c:v>15.916666666666675</c:v>
                </c:pt>
                <c:pt idx="52">
                  <c:v>13.416666666666675</c:v>
                </c:pt>
                <c:pt idx="53">
                  <c:v>12.555555555555561</c:v>
                </c:pt>
                <c:pt idx="54">
                  <c:v>30.972222222222204</c:v>
                </c:pt>
                <c:pt idx="55">
                  <c:v>15.916666666666675</c:v>
                </c:pt>
                <c:pt idx="56">
                  <c:v>45.20833333333335</c:v>
                </c:pt>
                <c:pt idx="57">
                  <c:v>58.972222222222229</c:v>
                </c:pt>
                <c:pt idx="58">
                  <c:v>56.25</c:v>
                </c:pt>
                <c:pt idx="59">
                  <c:v>32.972222222222221</c:v>
                </c:pt>
                <c:pt idx="60">
                  <c:v>22.361111111111114</c:v>
                </c:pt>
                <c:pt idx="61">
                  <c:v>19.111111111111121</c:v>
                </c:pt>
                <c:pt idx="62">
                  <c:v>3.8888888888888875</c:v>
                </c:pt>
                <c:pt idx="63">
                  <c:v>22.611111111111125</c:v>
                </c:pt>
                <c:pt idx="64">
                  <c:v>11.847222222222221</c:v>
                </c:pt>
                <c:pt idx="65">
                  <c:v>14.486111111111111</c:v>
                </c:pt>
                <c:pt idx="66">
                  <c:v>18.777777777777779</c:v>
                </c:pt>
                <c:pt idx="67">
                  <c:v>18.152777777777779</c:v>
                </c:pt>
                <c:pt idx="68">
                  <c:v>30.763888888888893</c:v>
                </c:pt>
                <c:pt idx="69">
                  <c:v>14.888888888888896</c:v>
                </c:pt>
                <c:pt idx="70">
                  <c:v>19.680555555555557</c:v>
                </c:pt>
                <c:pt idx="71">
                  <c:v>18.319444444444454</c:v>
                </c:pt>
                <c:pt idx="72">
                  <c:v>17.5</c:v>
                </c:pt>
                <c:pt idx="73">
                  <c:v>32.875000000000007</c:v>
                </c:pt>
                <c:pt idx="74">
                  <c:v>17.9583333333333</c:v>
                </c:pt>
                <c:pt idx="75">
                  <c:v>31.361111111111111</c:v>
                </c:pt>
                <c:pt idx="76">
                  <c:v>54.652777777777779</c:v>
                </c:pt>
                <c:pt idx="77">
                  <c:v>50.041666666666607</c:v>
                </c:pt>
                <c:pt idx="78">
                  <c:v>27.263888888888893</c:v>
                </c:pt>
                <c:pt idx="79">
                  <c:v>26.4861111111111</c:v>
                </c:pt>
                <c:pt idx="80">
                  <c:v>46.069444444444429</c:v>
                </c:pt>
                <c:pt idx="81">
                  <c:v>21.972222222222204</c:v>
                </c:pt>
                <c:pt idx="82">
                  <c:v>20.055555555555557</c:v>
                </c:pt>
                <c:pt idx="83">
                  <c:v>19.527777777777779</c:v>
                </c:pt>
                <c:pt idx="84">
                  <c:v>15.944444444444446</c:v>
                </c:pt>
                <c:pt idx="85">
                  <c:v>28.361111111111114</c:v>
                </c:pt>
                <c:pt idx="86">
                  <c:v>18.152777777777779</c:v>
                </c:pt>
                <c:pt idx="87">
                  <c:v>11.736111111111102</c:v>
                </c:pt>
                <c:pt idx="88">
                  <c:v>13.54166666666667</c:v>
                </c:pt>
                <c:pt idx="89">
                  <c:v>14.347222222222223</c:v>
                </c:pt>
                <c:pt idx="90">
                  <c:v>16.680555555555557</c:v>
                </c:pt>
                <c:pt idx="91">
                  <c:v>15.916666666666675</c:v>
                </c:pt>
                <c:pt idx="92">
                  <c:v>34.597222222222221</c:v>
                </c:pt>
                <c:pt idx="93">
                  <c:v>25.180555555555554</c:v>
                </c:pt>
                <c:pt idx="94">
                  <c:v>18.708333333333304</c:v>
                </c:pt>
                <c:pt idx="95">
                  <c:v>27.736111111111111</c:v>
                </c:pt>
                <c:pt idx="96">
                  <c:v>23.055555555555557</c:v>
                </c:pt>
                <c:pt idx="97">
                  <c:v>25.527777777777779</c:v>
                </c:pt>
                <c:pt idx="98">
                  <c:v>13.097222222222221</c:v>
                </c:pt>
                <c:pt idx="99">
                  <c:v>12.416666666666673</c:v>
                </c:pt>
                <c:pt idx="100">
                  <c:v>14.638888888888888</c:v>
                </c:pt>
                <c:pt idx="101">
                  <c:v>17.9861111111111</c:v>
                </c:pt>
                <c:pt idx="102">
                  <c:v>13.527777777777773</c:v>
                </c:pt>
                <c:pt idx="103">
                  <c:v>19.638888888888903</c:v>
                </c:pt>
                <c:pt idx="104">
                  <c:v>11.263888888888889</c:v>
                </c:pt>
                <c:pt idx="105">
                  <c:v>8.3750000000000053</c:v>
                </c:pt>
                <c:pt idx="106">
                  <c:v>14.708333333333329</c:v>
                </c:pt>
                <c:pt idx="107">
                  <c:v>17.819444444444457</c:v>
                </c:pt>
                <c:pt idx="108">
                  <c:v>13.083333333333334</c:v>
                </c:pt>
                <c:pt idx="109">
                  <c:v>20.763888888888893</c:v>
                </c:pt>
                <c:pt idx="110">
                  <c:v>23.9861111111111</c:v>
                </c:pt>
                <c:pt idx="111">
                  <c:v>17.333333333333318</c:v>
                </c:pt>
                <c:pt idx="112">
                  <c:v>15.736111111111102</c:v>
                </c:pt>
                <c:pt idx="113">
                  <c:v>10.180555555555555</c:v>
                </c:pt>
                <c:pt idx="114">
                  <c:v>8.3333333333333357</c:v>
                </c:pt>
                <c:pt idx="115">
                  <c:v>11.055555555555561</c:v>
                </c:pt>
                <c:pt idx="116">
                  <c:v>8.9305555555555554</c:v>
                </c:pt>
                <c:pt idx="117">
                  <c:v>7.2222222222222223</c:v>
                </c:pt>
                <c:pt idx="118">
                  <c:v>18.638888888888903</c:v>
                </c:pt>
                <c:pt idx="119">
                  <c:v>16</c:v>
                </c:pt>
                <c:pt idx="120">
                  <c:v>25.611111111111125</c:v>
                </c:pt>
                <c:pt idx="121">
                  <c:v>15.333333333333332</c:v>
                </c:pt>
                <c:pt idx="122">
                  <c:v>13.097222222222221</c:v>
                </c:pt>
                <c:pt idx="123">
                  <c:v>11.444444444444446</c:v>
                </c:pt>
                <c:pt idx="124">
                  <c:v>10.097222222222221</c:v>
                </c:pt>
                <c:pt idx="125">
                  <c:v>18.472222222222204</c:v>
                </c:pt>
                <c:pt idx="126">
                  <c:v>21.902777777777761</c:v>
                </c:pt>
                <c:pt idx="127">
                  <c:v>13.152777777777779</c:v>
                </c:pt>
                <c:pt idx="128">
                  <c:v>14</c:v>
                </c:pt>
                <c:pt idx="129">
                  <c:v>16.694444444444454</c:v>
                </c:pt>
                <c:pt idx="130">
                  <c:v>21.569444444444443</c:v>
                </c:pt>
                <c:pt idx="131">
                  <c:v>28.763888888888893</c:v>
                </c:pt>
                <c:pt idx="132">
                  <c:v>11.875000000000007</c:v>
                </c:pt>
                <c:pt idx="133">
                  <c:v>6.4305555555555545</c:v>
                </c:pt>
                <c:pt idx="134">
                  <c:v>7.9166666666666696</c:v>
                </c:pt>
                <c:pt idx="135">
                  <c:v>12.013888888888889</c:v>
                </c:pt>
                <c:pt idx="136">
                  <c:v>12.277777777777773</c:v>
                </c:pt>
                <c:pt idx="137">
                  <c:v>10.791666666666666</c:v>
                </c:pt>
                <c:pt idx="138">
                  <c:v>10.305555555555561</c:v>
                </c:pt>
                <c:pt idx="139">
                  <c:v>9.5972222222222232</c:v>
                </c:pt>
                <c:pt idx="140">
                  <c:v>16.930555555555557</c:v>
                </c:pt>
                <c:pt idx="141">
                  <c:v>17.916666666666668</c:v>
                </c:pt>
                <c:pt idx="142">
                  <c:v>16.944444444444443</c:v>
                </c:pt>
                <c:pt idx="143">
                  <c:v>10.138888888888888</c:v>
                </c:pt>
                <c:pt idx="144">
                  <c:v>6.4027777777777786</c:v>
                </c:pt>
                <c:pt idx="145">
                  <c:v>14.916666666666675</c:v>
                </c:pt>
                <c:pt idx="146">
                  <c:v>16.805555555555557</c:v>
                </c:pt>
                <c:pt idx="147">
                  <c:v>15.722222222222223</c:v>
                </c:pt>
                <c:pt idx="148">
                  <c:v>15.458333333333336</c:v>
                </c:pt>
                <c:pt idx="149">
                  <c:v>11.472222222222229</c:v>
                </c:pt>
                <c:pt idx="150">
                  <c:v>7.30555555555555</c:v>
                </c:pt>
                <c:pt idx="151">
                  <c:v>7.6944444444444446</c:v>
                </c:pt>
                <c:pt idx="152">
                  <c:v>9.0416666666666661</c:v>
                </c:pt>
                <c:pt idx="153">
                  <c:v>7.2083333333333384</c:v>
                </c:pt>
                <c:pt idx="154">
                  <c:v>17.083333333333304</c:v>
                </c:pt>
                <c:pt idx="155">
                  <c:v>8.5277777777777697</c:v>
                </c:pt>
                <c:pt idx="156">
                  <c:v>10.305555555555561</c:v>
                </c:pt>
                <c:pt idx="157">
                  <c:v>15.361111111111111</c:v>
                </c:pt>
                <c:pt idx="158">
                  <c:v>15.5</c:v>
                </c:pt>
                <c:pt idx="159">
                  <c:v>18.333333333333311</c:v>
                </c:pt>
                <c:pt idx="160">
                  <c:v>17.222222222222204</c:v>
                </c:pt>
                <c:pt idx="161">
                  <c:v>12.708333333333329</c:v>
                </c:pt>
                <c:pt idx="162">
                  <c:v>6.7916666666666687</c:v>
                </c:pt>
                <c:pt idx="163">
                  <c:v>7.527777777777775</c:v>
                </c:pt>
                <c:pt idx="164">
                  <c:v>14.138888888888888</c:v>
                </c:pt>
                <c:pt idx="165">
                  <c:v>7.3888888888888875</c:v>
                </c:pt>
                <c:pt idx="166">
                  <c:v>10.638888888888888</c:v>
                </c:pt>
                <c:pt idx="167">
                  <c:v>16.111111111111121</c:v>
                </c:pt>
                <c:pt idx="168">
                  <c:v>9.125</c:v>
                </c:pt>
                <c:pt idx="169">
                  <c:v>8.8472222222222232</c:v>
                </c:pt>
                <c:pt idx="170">
                  <c:v>6.7083333333333384</c:v>
                </c:pt>
                <c:pt idx="171">
                  <c:v>8.5555555555555625</c:v>
                </c:pt>
                <c:pt idx="172">
                  <c:v>14.013888888888889</c:v>
                </c:pt>
                <c:pt idx="173">
                  <c:v>15.294444444444446</c:v>
                </c:pt>
                <c:pt idx="174">
                  <c:v>19.777777777777779</c:v>
                </c:pt>
                <c:pt idx="175">
                  <c:v>29.9722222222222</c:v>
                </c:pt>
                <c:pt idx="176">
                  <c:v>14.861111111111111</c:v>
                </c:pt>
                <c:pt idx="177">
                  <c:v>8.75</c:v>
                </c:pt>
                <c:pt idx="178">
                  <c:v>7.5000000000000009</c:v>
                </c:pt>
                <c:pt idx="179">
                  <c:v>8.3055555555555642</c:v>
                </c:pt>
                <c:pt idx="180">
                  <c:v>12.722222222222223</c:v>
                </c:pt>
                <c:pt idx="181">
                  <c:v>17.083333333333304</c:v>
                </c:pt>
                <c:pt idx="182">
                  <c:v>18.444444444444443</c:v>
                </c:pt>
                <c:pt idx="183">
                  <c:v>11.625</c:v>
                </c:pt>
                <c:pt idx="184">
                  <c:v>3.5277777777777808</c:v>
                </c:pt>
                <c:pt idx="185">
                  <c:v>13.750000000000002</c:v>
                </c:pt>
                <c:pt idx="186">
                  <c:v>14.277777777777771</c:v>
                </c:pt>
                <c:pt idx="187">
                  <c:v>10.305555555555561</c:v>
                </c:pt>
                <c:pt idx="188">
                  <c:v>12.625</c:v>
                </c:pt>
                <c:pt idx="189">
                  <c:v>20.180555555555557</c:v>
                </c:pt>
                <c:pt idx="190">
                  <c:v>20.347222222222214</c:v>
                </c:pt>
                <c:pt idx="191">
                  <c:v>16.430555555555557</c:v>
                </c:pt>
                <c:pt idx="192">
                  <c:v>24.375000000000004</c:v>
                </c:pt>
                <c:pt idx="193">
                  <c:v>16.333333333333311</c:v>
                </c:pt>
                <c:pt idx="194">
                  <c:v>12.5</c:v>
                </c:pt>
                <c:pt idx="195">
                  <c:v>6.3472222222222232</c:v>
                </c:pt>
                <c:pt idx="196">
                  <c:v>8.0555555555555625</c:v>
                </c:pt>
                <c:pt idx="197">
                  <c:v>7.652777777777775</c:v>
                </c:pt>
                <c:pt idx="198">
                  <c:v>14.902777777777779</c:v>
                </c:pt>
                <c:pt idx="199">
                  <c:v>11.125</c:v>
                </c:pt>
                <c:pt idx="200">
                  <c:v>15.680555555555555</c:v>
                </c:pt>
                <c:pt idx="201">
                  <c:v>13.763888888888889</c:v>
                </c:pt>
                <c:pt idx="202">
                  <c:v>17.791666666666668</c:v>
                </c:pt>
                <c:pt idx="203">
                  <c:v>18.861111111111111</c:v>
                </c:pt>
                <c:pt idx="204">
                  <c:v>18.416666666666668</c:v>
                </c:pt>
                <c:pt idx="205">
                  <c:v>17.930555555555557</c:v>
                </c:pt>
                <c:pt idx="206">
                  <c:v>16.638888888888903</c:v>
                </c:pt>
                <c:pt idx="207">
                  <c:v>17.069444444444443</c:v>
                </c:pt>
                <c:pt idx="208">
                  <c:v>15.791666666666666</c:v>
                </c:pt>
                <c:pt idx="209">
                  <c:v>12.138888888888888</c:v>
                </c:pt>
                <c:pt idx="210">
                  <c:v>14.486111111111111</c:v>
                </c:pt>
                <c:pt idx="211">
                  <c:v>15.083333333333334</c:v>
                </c:pt>
                <c:pt idx="212">
                  <c:v>12.000000000000002</c:v>
                </c:pt>
                <c:pt idx="213">
                  <c:v>10.430555555555555</c:v>
                </c:pt>
                <c:pt idx="214">
                  <c:v>11.54166666666667</c:v>
                </c:pt>
                <c:pt idx="215">
                  <c:v>16.430555555555557</c:v>
                </c:pt>
                <c:pt idx="216">
                  <c:v>24.097222222222214</c:v>
                </c:pt>
                <c:pt idx="217">
                  <c:v>7.3472222222222223</c:v>
                </c:pt>
                <c:pt idx="218">
                  <c:v>9.6111111111111001</c:v>
                </c:pt>
                <c:pt idx="219">
                  <c:v>11.29166666666667</c:v>
                </c:pt>
                <c:pt idx="220">
                  <c:v>15.069444444444454</c:v>
                </c:pt>
                <c:pt idx="221">
                  <c:v>9.5138888888888893</c:v>
                </c:pt>
                <c:pt idx="222">
                  <c:v>6.2916666666666696</c:v>
                </c:pt>
                <c:pt idx="223">
                  <c:v>9.4305555555555554</c:v>
                </c:pt>
                <c:pt idx="224">
                  <c:v>10.166666666666675</c:v>
                </c:pt>
                <c:pt idx="225">
                  <c:v>10.986111111111111</c:v>
                </c:pt>
                <c:pt idx="226">
                  <c:v>10.166666666666675</c:v>
                </c:pt>
                <c:pt idx="227">
                  <c:v>8.4166666666666732</c:v>
                </c:pt>
                <c:pt idx="228">
                  <c:v>32.75</c:v>
                </c:pt>
                <c:pt idx="229">
                  <c:v>15.638888888888888</c:v>
                </c:pt>
                <c:pt idx="230">
                  <c:v>19.4722222222222</c:v>
                </c:pt>
                <c:pt idx="231">
                  <c:v>16.069444444444446</c:v>
                </c:pt>
                <c:pt idx="232">
                  <c:v>22.638888888888903</c:v>
                </c:pt>
                <c:pt idx="233">
                  <c:v>7.4583333333333384</c:v>
                </c:pt>
                <c:pt idx="234">
                  <c:v>8.1666666666666732</c:v>
                </c:pt>
                <c:pt idx="235">
                  <c:v>11.555555555555564</c:v>
                </c:pt>
                <c:pt idx="236">
                  <c:v>12.777777777777771</c:v>
                </c:pt>
                <c:pt idx="237">
                  <c:v>14.986111111111111</c:v>
                </c:pt>
                <c:pt idx="238">
                  <c:v>17.694444444444457</c:v>
                </c:pt>
                <c:pt idx="239">
                  <c:v>28.625</c:v>
                </c:pt>
                <c:pt idx="240">
                  <c:v>24.680555555555557</c:v>
                </c:pt>
                <c:pt idx="241">
                  <c:v>15.791666666666666</c:v>
                </c:pt>
                <c:pt idx="242">
                  <c:v>12.652777777777777</c:v>
                </c:pt>
                <c:pt idx="243">
                  <c:v>14.208333333333329</c:v>
                </c:pt>
                <c:pt idx="244">
                  <c:v>24.833333333333311</c:v>
                </c:pt>
                <c:pt idx="245">
                  <c:v>19.736111111111114</c:v>
                </c:pt>
                <c:pt idx="246">
                  <c:v>22.041666666666668</c:v>
                </c:pt>
                <c:pt idx="247">
                  <c:v>15.444444444444446</c:v>
                </c:pt>
                <c:pt idx="248">
                  <c:v>6.7777777777777777</c:v>
                </c:pt>
                <c:pt idx="249">
                  <c:v>9.7083333333333339</c:v>
                </c:pt>
                <c:pt idx="250">
                  <c:v>19.736111111111114</c:v>
                </c:pt>
                <c:pt idx="251">
                  <c:v>23.277777777777782</c:v>
                </c:pt>
                <c:pt idx="252">
                  <c:v>23.930555555555557</c:v>
                </c:pt>
                <c:pt idx="253">
                  <c:v>20.694444444444457</c:v>
                </c:pt>
                <c:pt idx="254">
                  <c:v>27.333333333333318</c:v>
                </c:pt>
                <c:pt idx="255">
                  <c:v>24.680555555555557</c:v>
                </c:pt>
                <c:pt idx="256">
                  <c:v>31.25</c:v>
                </c:pt>
                <c:pt idx="257">
                  <c:v>34.708333333333357</c:v>
                </c:pt>
                <c:pt idx="258">
                  <c:v>24.944444444444446</c:v>
                </c:pt>
                <c:pt idx="259">
                  <c:v>9.1944444444444446</c:v>
                </c:pt>
                <c:pt idx="260">
                  <c:v>9.638888888888884</c:v>
                </c:pt>
                <c:pt idx="261">
                  <c:v>8.6944444444444446</c:v>
                </c:pt>
                <c:pt idx="262">
                  <c:v>9.7638888888888893</c:v>
                </c:pt>
                <c:pt idx="263">
                  <c:v>12.777777777777771</c:v>
                </c:pt>
                <c:pt idx="264">
                  <c:v>15.277777777777773</c:v>
                </c:pt>
                <c:pt idx="265">
                  <c:v>19.138888888888903</c:v>
                </c:pt>
                <c:pt idx="266">
                  <c:v>20.069444444444443</c:v>
                </c:pt>
                <c:pt idx="267">
                  <c:v>19.208333333333304</c:v>
                </c:pt>
                <c:pt idx="268">
                  <c:v>20.875</c:v>
                </c:pt>
                <c:pt idx="269">
                  <c:v>28.611111111111125</c:v>
                </c:pt>
                <c:pt idx="270">
                  <c:v>21.25</c:v>
                </c:pt>
                <c:pt idx="271">
                  <c:v>18.708333333333304</c:v>
                </c:pt>
                <c:pt idx="272">
                  <c:v>18.680555555555554</c:v>
                </c:pt>
                <c:pt idx="273">
                  <c:v>18.4583333333333</c:v>
                </c:pt>
                <c:pt idx="274">
                  <c:v>14.152777777777777</c:v>
                </c:pt>
                <c:pt idx="275">
                  <c:v>14.777777777777773</c:v>
                </c:pt>
                <c:pt idx="276">
                  <c:v>11.236111111111102</c:v>
                </c:pt>
                <c:pt idx="277">
                  <c:v>6.7083333333333384</c:v>
                </c:pt>
                <c:pt idx="278">
                  <c:v>11.444444444444446</c:v>
                </c:pt>
                <c:pt idx="279">
                  <c:v>9.8611111111111089</c:v>
                </c:pt>
                <c:pt idx="280">
                  <c:v>14.944444444444446</c:v>
                </c:pt>
                <c:pt idx="281">
                  <c:v>20.9722222222222</c:v>
                </c:pt>
                <c:pt idx="282">
                  <c:v>12.180555555555555</c:v>
                </c:pt>
                <c:pt idx="283">
                  <c:v>7.2222222222222223</c:v>
                </c:pt>
                <c:pt idx="284">
                  <c:v>10.458333333333334</c:v>
                </c:pt>
                <c:pt idx="285">
                  <c:v>23.4722222222222</c:v>
                </c:pt>
                <c:pt idx="286">
                  <c:v>25.986111111111104</c:v>
                </c:pt>
                <c:pt idx="287">
                  <c:v>30.4861111111111</c:v>
                </c:pt>
                <c:pt idx="288">
                  <c:v>40.444444444444407</c:v>
                </c:pt>
                <c:pt idx="289">
                  <c:v>31.152777777777779</c:v>
                </c:pt>
                <c:pt idx="290">
                  <c:v>31.555555555555554</c:v>
                </c:pt>
                <c:pt idx="291">
                  <c:v>20.375</c:v>
                </c:pt>
                <c:pt idx="292">
                  <c:v>25.527777777777779</c:v>
                </c:pt>
                <c:pt idx="293">
                  <c:v>11.722222222222221</c:v>
                </c:pt>
                <c:pt idx="294">
                  <c:v>22.041666666666668</c:v>
                </c:pt>
                <c:pt idx="295">
                  <c:v>25.0833333333333</c:v>
                </c:pt>
                <c:pt idx="296">
                  <c:v>45.680555555555557</c:v>
                </c:pt>
                <c:pt idx="297">
                  <c:v>29.680555555555557</c:v>
                </c:pt>
                <c:pt idx="298">
                  <c:v>24.541666666666671</c:v>
                </c:pt>
                <c:pt idx="299">
                  <c:v>18.625</c:v>
                </c:pt>
                <c:pt idx="300">
                  <c:v>30.527777777777779</c:v>
                </c:pt>
                <c:pt idx="301">
                  <c:v>48.763888888888914</c:v>
                </c:pt>
                <c:pt idx="302">
                  <c:v>37.777777777777779</c:v>
                </c:pt>
                <c:pt idx="303">
                  <c:v>25.430555555555554</c:v>
                </c:pt>
                <c:pt idx="304">
                  <c:v>41.541666666666607</c:v>
                </c:pt>
                <c:pt idx="305">
                  <c:v>28.236111111111111</c:v>
                </c:pt>
                <c:pt idx="306">
                  <c:v>20.625</c:v>
                </c:pt>
                <c:pt idx="307">
                  <c:v>26.25</c:v>
                </c:pt>
                <c:pt idx="308">
                  <c:v>60.361111111111114</c:v>
                </c:pt>
                <c:pt idx="309">
                  <c:v>23.888888888888893</c:v>
                </c:pt>
                <c:pt idx="310">
                  <c:v>6.0000000000000009</c:v>
                </c:pt>
                <c:pt idx="311">
                  <c:v>10.125</c:v>
                </c:pt>
                <c:pt idx="312">
                  <c:v>13.902777777777779</c:v>
                </c:pt>
                <c:pt idx="313">
                  <c:v>27.569444444444446</c:v>
                </c:pt>
                <c:pt idx="314">
                  <c:v>44.680555555555557</c:v>
                </c:pt>
                <c:pt idx="315">
                  <c:v>11.138888888888888</c:v>
                </c:pt>
                <c:pt idx="316">
                  <c:v>18.916666666666668</c:v>
                </c:pt>
                <c:pt idx="317">
                  <c:v>35.263888888888914</c:v>
                </c:pt>
                <c:pt idx="318">
                  <c:v>41.75</c:v>
                </c:pt>
                <c:pt idx="319">
                  <c:v>49.666666666666622</c:v>
                </c:pt>
                <c:pt idx="320">
                  <c:v>46.430555555555557</c:v>
                </c:pt>
                <c:pt idx="321">
                  <c:v>20.375</c:v>
                </c:pt>
                <c:pt idx="322">
                  <c:v>26.833333333333318</c:v>
                </c:pt>
                <c:pt idx="323">
                  <c:v>23.750000000000004</c:v>
                </c:pt>
                <c:pt idx="324">
                  <c:v>43.930555555555557</c:v>
                </c:pt>
                <c:pt idx="325">
                  <c:v>59.527777777777779</c:v>
                </c:pt>
                <c:pt idx="326">
                  <c:v>47.001137656427765</c:v>
                </c:pt>
                <c:pt idx="327">
                  <c:v>60.770193401592721</c:v>
                </c:pt>
                <c:pt idx="328">
                  <c:v>75.587457337883876</c:v>
                </c:pt>
                <c:pt idx="329">
                  <c:v>72.986348122866815</c:v>
                </c:pt>
                <c:pt idx="330">
                  <c:v>71.433447098976117</c:v>
                </c:pt>
                <c:pt idx="331">
                  <c:v>17.340728100113754</c:v>
                </c:pt>
                <c:pt idx="332">
                  <c:v>7.6350967007963595</c:v>
                </c:pt>
                <c:pt idx="333">
                  <c:v>32.416808873720122</c:v>
                </c:pt>
                <c:pt idx="334">
                  <c:v>40.220136518771369</c:v>
                </c:pt>
                <c:pt idx="335">
                  <c:v>88.127133105802045</c:v>
                </c:pt>
                <c:pt idx="336">
                  <c:v>35.62613765642778</c:v>
                </c:pt>
                <c:pt idx="337">
                  <c:v>47.363481228668945</c:v>
                </c:pt>
                <c:pt idx="338">
                  <c:v>37.101393629124011</c:v>
                </c:pt>
                <c:pt idx="339">
                  <c:v>114.15116609783844</c:v>
                </c:pt>
                <c:pt idx="340">
                  <c:v>107.70833333333329</c:v>
                </c:pt>
                <c:pt idx="341">
                  <c:v>118.59722222222227</c:v>
                </c:pt>
                <c:pt idx="342">
                  <c:v>47.458333333333336</c:v>
                </c:pt>
                <c:pt idx="343">
                  <c:v>93.124999999999986</c:v>
                </c:pt>
                <c:pt idx="344">
                  <c:v>179.63888888888891</c:v>
                </c:pt>
                <c:pt idx="345">
                  <c:v>80.013888888888843</c:v>
                </c:pt>
                <c:pt idx="346">
                  <c:v>41.833333333333336</c:v>
                </c:pt>
                <c:pt idx="347">
                  <c:v>51.125000000000028</c:v>
                </c:pt>
                <c:pt idx="348">
                  <c:v>117.61111111111113</c:v>
                </c:pt>
                <c:pt idx="349">
                  <c:v>43.25</c:v>
                </c:pt>
                <c:pt idx="350">
                  <c:v>61.527777777777779</c:v>
                </c:pt>
                <c:pt idx="351">
                  <c:v>58.430555555555557</c:v>
                </c:pt>
                <c:pt idx="352">
                  <c:v>67.472222222222229</c:v>
                </c:pt>
                <c:pt idx="353">
                  <c:v>33.958333333333336</c:v>
                </c:pt>
                <c:pt idx="354">
                  <c:v>41.402777777777779</c:v>
                </c:pt>
                <c:pt idx="355">
                  <c:v>31.541666666666668</c:v>
                </c:pt>
                <c:pt idx="356">
                  <c:v>38.25</c:v>
                </c:pt>
                <c:pt idx="357">
                  <c:v>56.513888888888886</c:v>
                </c:pt>
                <c:pt idx="358">
                  <c:v>65.9583333333333</c:v>
                </c:pt>
                <c:pt idx="359">
                  <c:v>85.9444444444445</c:v>
                </c:pt>
                <c:pt idx="360">
                  <c:v>130.30555555555546</c:v>
                </c:pt>
                <c:pt idx="361">
                  <c:v>44.736111111111136</c:v>
                </c:pt>
                <c:pt idx="362">
                  <c:v>10.138888888888888</c:v>
                </c:pt>
                <c:pt idx="363">
                  <c:v>29.597222222222211</c:v>
                </c:pt>
                <c:pt idx="364">
                  <c:v>78.250000000000014</c:v>
                </c:pt>
              </c:numCache>
            </c:numRef>
          </c:val>
          <c:smooth val="0"/>
          <c:extLst>
            <c:ext xmlns:c16="http://schemas.microsoft.com/office/drawing/2014/chart" uri="{C3380CC4-5D6E-409C-BE32-E72D297353CC}">
              <c16:uniqueId val="{00000000-A2E5-4225-B997-BE2836AECE79}"/>
            </c:ext>
          </c:extLst>
        </c:ser>
        <c:ser>
          <c:idx val="1"/>
          <c:order val="1"/>
          <c:tx>
            <c:strRef>
              <c:f>Graf!$D$2</c:f>
              <c:strCache>
                <c:ptCount val="1"/>
                <c:pt idx="0">
                  <c:v>B</c:v>
                </c:pt>
              </c:strCache>
            </c:strRef>
          </c:tx>
          <c:spPr>
            <a:ln w="12700"/>
          </c:spPr>
          <c:marker>
            <c:symbol val="none"/>
          </c:marker>
          <c:cat>
            <c:numRef>
              <c:f>Graf!$B$3:$B$367</c:f>
              <c:numCache>
                <c:formatCode>d/mmm/yy</c:formatCode>
                <c:ptCount val="365"/>
                <c:pt idx="0">
                  <c:v>42370</c:v>
                </c:pt>
                <c:pt idx="1">
                  <c:v>42371</c:v>
                </c:pt>
                <c:pt idx="2">
                  <c:v>42372</c:v>
                </c:pt>
                <c:pt idx="3">
                  <c:v>42373</c:v>
                </c:pt>
                <c:pt idx="4">
                  <c:v>42374</c:v>
                </c:pt>
                <c:pt idx="5">
                  <c:v>42375</c:v>
                </c:pt>
                <c:pt idx="6">
                  <c:v>42376</c:v>
                </c:pt>
                <c:pt idx="7">
                  <c:v>42377</c:v>
                </c:pt>
                <c:pt idx="8">
                  <c:v>42378</c:v>
                </c:pt>
                <c:pt idx="9">
                  <c:v>42379</c:v>
                </c:pt>
                <c:pt idx="10">
                  <c:v>42380</c:v>
                </c:pt>
                <c:pt idx="11">
                  <c:v>42381</c:v>
                </c:pt>
                <c:pt idx="12">
                  <c:v>42382</c:v>
                </c:pt>
                <c:pt idx="13">
                  <c:v>42383</c:v>
                </c:pt>
                <c:pt idx="14">
                  <c:v>42384</c:v>
                </c:pt>
                <c:pt idx="15">
                  <c:v>42385</c:v>
                </c:pt>
                <c:pt idx="16">
                  <c:v>42386</c:v>
                </c:pt>
                <c:pt idx="17">
                  <c:v>42387</c:v>
                </c:pt>
                <c:pt idx="18">
                  <c:v>42388</c:v>
                </c:pt>
                <c:pt idx="19">
                  <c:v>42389</c:v>
                </c:pt>
                <c:pt idx="20">
                  <c:v>42390</c:v>
                </c:pt>
                <c:pt idx="21">
                  <c:v>42391</c:v>
                </c:pt>
                <c:pt idx="22">
                  <c:v>42392</c:v>
                </c:pt>
                <c:pt idx="23">
                  <c:v>42393</c:v>
                </c:pt>
                <c:pt idx="24">
                  <c:v>42394</c:v>
                </c:pt>
                <c:pt idx="25">
                  <c:v>42395</c:v>
                </c:pt>
                <c:pt idx="26">
                  <c:v>42396</c:v>
                </c:pt>
                <c:pt idx="27">
                  <c:v>42397</c:v>
                </c:pt>
                <c:pt idx="28">
                  <c:v>42398</c:v>
                </c:pt>
                <c:pt idx="29">
                  <c:v>42399</c:v>
                </c:pt>
                <c:pt idx="30">
                  <c:v>42400</c:v>
                </c:pt>
                <c:pt idx="31">
                  <c:v>42401</c:v>
                </c:pt>
                <c:pt idx="32">
                  <c:v>42402</c:v>
                </c:pt>
                <c:pt idx="33">
                  <c:v>42403</c:v>
                </c:pt>
                <c:pt idx="34">
                  <c:v>42404</c:v>
                </c:pt>
                <c:pt idx="35">
                  <c:v>42405</c:v>
                </c:pt>
                <c:pt idx="36">
                  <c:v>42406</c:v>
                </c:pt>
                <c:pt idx="37">
                  <c:v>42407</c:v>
                </c:pt>
                <c:pt idx="38">
                  <c:v>42408</c:v>
                </c:pt>
                <c:pt idx="39">
                  <c:v>42409</c:v>
                </c:pt>
                <c:pt idx="40">
                  <c:v>42410</c:v>
                </c:pt>
                <c:pt idx="41">
                  <c:v>42411</c:v>
                </c:pt>
                <c:pt idx="42">
                  <c:v>42412</c:v>
                </c:pt>
                <c:pt idx="43">
                  <c:v>42413</c:v>
                </c:pt>
                <c:pt idx="44">
                  <c:v>42414</c:v>
                </c:pt>
                <c:pt idx="45">
                  <c:v>42415</c:v>
                </c:pt>
                <c:pt idx="46">
                  <c:v>42416</c:v>
                </c:pt>
                <c:pt idx="47">
                  <c:v>42417</c:v>
                </c:pt>
                <c:pt idx="48">
                  <c:v>42418</c:v>
                </c:pt>
                <c:pt idx="49">
                  <c:v>42419</c:v>
                </c:pt>
                <c:pt idx="50">
                  <c:v>42420</c:v>
                </c:pt>
                <c:pt idx="51">
                  <c:v>42421</c:v>
                </c:pt>
                <c:pt idx="52">
                  <c:v>42422</c:v>
                </c:pt>
                <c:pt idx="53">
                  <c:v>42423</c:v>
                </c:pt>
                <c:pt idx="54">
                  <c:v>42424</c:v>
                </c:pt>
                <c:pt idx="55">
                  <c:v>42425</c:v>
                </c:pt>
                <c:pt idx="56">
                  <c:v>42426</c:v>
                </c:pt>
                <c:pt idx="57">
                  <c:v>42427</c:v>
                </c:pt>
                <c:pt idx="58">
                  <c:v>42428</c:v>
                </c:pt>
                <c:pt idx="59">
                  <c:v>42429</c:v>
                </c:pt>
                <c:pt idx="60">
                  <c:v>42430</c:v>
                </c:pt>
                <c:pt idx="61">
                  <c:v>42431</c:v>
                </c:pt>
                <c:pt idx="62">
                  <c:v>42432</c:v>
                </c:pt>
                <c:pt idx="63">
                  <c:v>42433</c:v>
                </c:pt>
                <c:pt idx="64">
                  <c:v>42434</c:v>
                </c:pt>
                <c:pt idx="65">
                  <c:v>42435</c:v>
                </c:pt>
                <c:pt idx="66">
                  <c:v>42436</c:v>
                </c:pt>
                <c:pt idx="67">
                  <c:v>42437</c:v>
                </c:pt>
                <c:pt idx="68">
                  <c:v>42438</c:v>
                </c:pt>
                <c:pt idx="69">
                  <c:v>42439</c:v>
                </c:pt>
                <c:pt idx="70">
                  <c:v>42440</c:v>
                </c:pt>
                <c:pt idx="71">
                  <c:v>42441</c:v>
                </c:pt>
                <c:pt idx="72">
                  <c:v>42442</c:v>
                </c:pt>
                <c:pt idx="73">
                  <c:v>42443</c:v>
                </c:pt>
                <c:pt idx="74">
                  <c:v>42444</c:v>
                </c:pt>
                <c:pt idx="75">
                  <c:v>42445</c:v>
                </c:pt>
                <c:pt idx="76">
                  <c:v>42446</c:v>
                </c:pt>
                <c:pt idx="77">
                  <c:v>42447</c:v>
                </c:pt>
                <c:pt idx="78">
                  <c:v>42448</c:v>
                </c:pt>
                <c:pt idx="79">
                  <c:v>42449</c:v>
                </c:pt>
                <c:pt idx="80">
                  <c:v>42450</c:v>
                </c:pt>
                <c:pt idx="81">
                  <c:v>42451</c:v>
                </c:pt>
                <c:pt idx="82">
                  <c:v>42452</c:v>
                </c:pt>
                <c:pt idx="83">
                  <c:v>42453</c:v>
                </c:pt>
                <c:pt idx="84">
                  <c:v>42454</c:v>
                </c:pt>
                <c:pt idx="85">
                  <c:v>42455</c:v>
                </c:pt>
                <c:pt idx="86">
                  <c:v>42456</c:v>
                </c:pt>
                <c:pt idx="87">
                  <c:v>42457</c:v>
                </c:pt>
                <c:pt idx="88">
                  <c:v>42458</c:v>
                </c:pt>
                <c:pt idx="89">
                  <c:v>42459</c:v>
                </c:pt>
                <c:pt idx="90">
                  <c:v>42460</c:v>
                </c:pt>
                <c:pt idx="91">
                  <c:v>42461</c:v>
                </c:pt>
                <c:pt idx="92">
                  <c:v>42462</c:v>
                </c:pt>
                <c:pt idx="93">
                  <c:v>42463</c:v>
                </c:pt>
                <c:pt idx="94">
                  <c:v>42464</c:v>
                </c:pt>
                <c:pt idx="95">
                  <c:v>42465</c:v>
                </c:pt>
                <c:pt idx="96">
                  <c:v>42466</c:v>
                </c:pt>
                <c:pt idx="97">
                  <c:v>42467</c:v>
                </c:pt>
                <c:pt idx="98">
                  <c:v>42468</c:v>
                </c:pt>
                <c:pt idx="99">
                  <c:v>42469</c:v>
                </c:pt>
                <c:pt idx="100">
                  <c:v>42470</c:v>
                </c:pt>
                <c:pt idx="101">
                  <c:v>42471</c:v>
                </c:pt>
                <c:pt idx="102">
                  <c:v>42472</c:v>
                </c:pt>
                <c:pt idx="103">
                  <c:v>42473</c:v>
                </c:pt>
                <c:pt idx="104">
                  <c:v>42474</c:v>
                </c:pt>
                <c:pt idx="105">
                  <c:v>42475</c:v>
                </c:pt>
                <c:pt idx="106">
                  <c:v>42476</c:v>
                </c:pt>
                <c:pt idx="107">
                  <c:v>42477</c:v>
                </c:pt>
                <c:pt idx="108">
                  <c:v>42478</c:v>
                </c:pt>
                <c:pt idx="109">
                  <c:v>42479</c:v>
                </c:pt>
                <c:pt idx="110">
                  <c:v>42480</c:v>
                </c:pt>
                <c:pt idx="111">
                  <c:v>42481</c:v>
                </c:pt>
                <c:pt idx="112">
                  <c:v>42482</c:v>
                </c:pt>
                <c:pt idx="113">
                  <c:v>42483</c:v>
                </c:pt>
                <c:pt idx="114">
                  <c:v>42484</c:v>
                </c:pt>
                <c:pt idx="115">
                  <c:v>42485</c:v>
                </c:pt>
                <c:pt idx="116">
                  <c:v>42486</c:v>
                </c:pt>
                <c:pt idx="117">
                  <c:v>42487</c:v>
                </c:pt>
                <c:pt idx="118">
                  <c:v>42488</c:v>
                </c:pt>
                <c:pt idx="119">
                  <c:v>42489</c:v>
                </c:pt>
                <c:pt idx="120">
                  <c:v>42490</c:v>
                </c:pt>
                <c:pt idx="121">
                  <c:v>42491</c:v>
                </c:pt>
                <c:pt idx="122">
                  <c:v>42492</c:v>
                </c:pt>
                <c:pt idx="123">
                  <c:v>42493</c:v>
                </c:pt>
                <c:pt idx="124">
                  <c:v>42494</c:v>
                </c:pt>
                <c:pt idx="125">
                  <c:v>42495</c:v>
                </c:pt>
                <c:pt idx="126">
                  <c:v>42496</c:v>
                </c:pt>
                <c:pt idx="127">
                  <c:v>42497</c:v>
                </c:pt>
                <c:pt idx="128">
                  <c:v>42498</c:v>
                </c:pt>
                <c:pt idx="129">
                  <c:v>42499</c:v>
                </c:pt>
                <c:pt idx="130">
                  <c:v>42500</c:v>
                </c:pt>
                <c:pt idx="131">
                  <c:v>42501</c:v>
                </c:pt>
                <c:pt idx="132">
                  <c:v>42502</c:v>
                </c:pt>
                <c:pt idx="133">
                  <c:v>42503</c:v>
                </c:pt>
                <c:pt idx="134">
                  <c:v>42504</c:v>
                </c:pt>
                <c:pt idx="135">
                  <c:v>42505</c:v>
                </c:pt>
                <c:pt idx="136">
                  <c:v>42506</c:v>
                </c:pt>
                <c:pt idx="137">
                  <c:v>42507</c:v>
                </c:pt>
                <c:pt idx="138">
                  <c:v>42508</c:v>
                </c:pt>
                <c:pt idx="139">
                  <c:v>42509</c:v>
                </c:pt>
                <c:pt idx="140">
                  <c:v>42510</c:v>
                </c:pt>
                <c:pt idx="141">
                  <c:v>42511</c:v>
                </c:pt>
                <c:pt idx="142">
                  <c:v>42512</c:v>
                </c:pt>
                <c:pt idx="143">
                  <c:v>42513</c:v>
                </c:pt>
                <c:pt idx="144">
                  <c:v>42514</c:v>
                </c:pt>
                <c:pt idx="145">
                  <c:v>42515</c:v>
                </c:pt>
                <c:pt idx="146">
                  <c:v>42516</c:v>
                </c:pt>
                <c:pt idx="147">
                  <c:v>42517</c:v>
                </c:pt>
                <c:pt idx="148">
                  <c:v>42518</c:v>
                </c:pt>
                <c:pt idx="149">
                  <c:v>42519</c:v>
                </c:pt>
                <c:pt idx="150">
                  <c:v>42520</c:v>
                </c:pt>
                <c:pt idx="151">
                  <c:v>42521</c:v>
                </c:pt>
                <c:pt idx="152">
                  <c:v>42522</c:v>
                </c:pt>
                <c:pt idx="153">
                  <c:v>42523</c:v>
                </c:pt>
                <c:pt idx="154">
                  <c:v>42524</c:v>
                </c:pt>
                <c:pt idx="155">
                  <c:v>42525</c:v>
                </c:pt>
                <c:pt idx="156">
                  <c:v>42526</c:v>
                </c:pt>
                <c:pt idx="157">
                  <c:v>42527</c:v>
                </c:pt>
                <c:pt idx="158">
                  <c:v>42528</c:v>
                </c:pt>
                <c:pt idx="159">
                  <c:v>42529</c:v>
                </c:pt>
                <c:pt idx="160">
                  <c:v>42530</c:v>
                </c:pt>
                <c:pt idx="161">
                  <c:v>42531</c:v>
                </c:pt>
                <c:pt idx="162">
                  <c:v>42532</c:v>
                </c:pt>
                <c:pt idx="163">
                  <c:v>42533</c:v>
                </c:pt>
                <c:pt idx="164">
                  <c:v>42534</c:v>
                </c:pt>
                <c:pt idx="165">
                  <c:v>42535</c:v>
                </c:pt>
                <c:pt idx="166">
                  <c:v>42536</c:v>
                </c:pt>
                <c:pt idx="167">
                  <c:v>42537</c:v>
                </c:pt>
                <c:pt idx="168">
                  <c:v>42538</c:v>
                </c:pt>
                <c:pt idx="169">
                  <c:v>42539</c:v>
                </c:pt>
                <c:pt idx="170">
                  <c:v>42540</c:v>
                </c:pt>
                <c:pt idx="171">
                  <c:v>42541</c:v>
                </c:pt>
                <c:pt idx="172">
                  <c:v>42542</c:v>
                </c:pt>
                <c:pt idx="173">
                  <c:v>42543</c:v>
                </c:pt>
                <c:pt idx="174">
                  <c:v>42544</c:v>
                </c:pt>
                <c:pt idx="175">
                  <c:v>42545</c:v>
                </c:pt>
                <c:pt idx="176">
                  <c:v>42546</c:v>
                </c:pt>
                <c:pt idx="177">
                  <c:v>42547</c:v>
                </c:pt>
                <c:pt idx="178">
                  <c:v>42548</c:v>
                </c:pt>
                <c:pt idx="179">
                  <c:v>42549</c:v>
                </c:pt>
                <c:pt idx="180">
                  <c:v>42550</c:v>
                </c:pt>
                <c:pt idx="181">
                  <c:v>42551</c:v>
                </c:pt>
                <c:pt idx="182">
                  <c:v>42552</c:v>
                </c:pt>
                <c:pt idx="183">
                  <c:v>42553</c:v>
                </c:pt>
                <c:pt idx="184">
                  <c:v>42554</c:v>
                </c:pt>
                <c:pt idx="185">
                  <c:v>42555</c:v>
                </c:pt>
                <c:pt idx="186">
                  <c:v>42556</c:v>
                </c:pt>
                <c:pt idx="187">
                  <c:v>42557</c:v>
                </c:pt>
                <c:pt idx="188">
                  <c:v>42558</c:v>
                </c:pt>
                <c:pt idx="189">
                  <c:v>42559</c:v>
                </c:pt>
                <c:pt idx="190">
                  <c:v>42560</c:v>
                </c:pt>
                <c:pt idx="191">
                  <c:v>42561</c:v>
                </c:pt>
                <c:pt idx="192">
                  <c:v>42562</c:v>
                </c:pt>
                <c:pt idx="193">
                  <c:v>42563</c:v>
                </c:pt>
                <c:pt idx="194">
                  <c:v>42564</c:v>
                </c:pt>
                <c:pt idx="195">
                  <c:v>42565</c:v>
                </c:pt>
                <c:pt idx="196">
                  <c:v>42566</c:v>
                </c:pt>
                <c:pt idx="197">
                  <c:v>42567</c:v>
                </c:pt>
                <c:pt idx="198">
                  <c:v>42568</c:v>
                </c:pt>
                <c:pt idx="199">
                  <c:v>42569</c:v>
                </c:pt>
                <c:pt idx="200">
                  <c:v>42570</c:v>
                </c:pt>
                <c:pt idx="201">
                  <c:v>42571</c:v>
                </c:pt>
                <c:pt idx="202">
                  <c:v>42572</c:v>
                </c:pt>
                <c:pt idx="203">
                  <c:v>42573</c:v>
                </c:pt>
                <c:pt idx="204">
                  <c:v>42574</c:v>
                </c:pt>
                <c:pt idx="205">
                  <c:v>42575</c:v>
                </c:pt>
                <c:pt idx="206">
                  <c:v>42576</c:v>
                </c:pt>
                <c:pt idx="207">
                  <c:v>42577</c:v>
                </c:pt>
                <c:pt idx="208">
                  <c:v>42578</c:v>
                </c:pt>
                <c:pt idx="209">
                  <c:v>42579</c:v>
                </c:pt>
                <c:pt idx="210">
                  <c:v>42580</c:v>
                </c:pt>
                <c:pt idx="211">
                  <c:v>42581</c:v>
                </c:pt>
                <c:pt idx="212">
                  <c:v>42582</c:v>
                </c:pt>
                <c:pt idx="213">
                  <c:v>42583</c:v>
                </c:pt>
                <c:pt idx="214">
                  <c:v>42584</c:v>
                </c:pt>
                <c:pt idx="215">
                  <c:v>42585</c:v>
                </c:pt>
                <c:pt idx="216">
                  <c:v>42586</c:v>
                </c:pt>
                <c:pt idx="217">
                  <c:v>42587</c:v>
                </c:pt>
                <c:pt idx="218">
                  <c:v>42588</c:v>
                </c:pt>
                <c:pt idx="219">
                  <c:v>42589</c:v>
                </c:pt>
                <c:pt idx="220">
                  <c:v>42590</c:v>
                </c:pt>
                <c:pt idx="221">
                  <c:v>42591</c:v>
                </c:pt>
                <c:pt idx="222">
                  <c:v>42592</c:v>
                </c:pt>
                <c:pt idx="223">
                  <c:v>42593</c:v>
                </c:pt>
                <c:pt idx="224">
                  <c:v>42594</c:v>
                </c:pt>
                <c:pt idx="225">
                  <c:v>42595</c:v>
                </c:pt>
                <c:pt idx="226">
                  <c:v>42596</c:v>
                </c:pt>
                <c:pt idx="227">
                  <c:v>42597</c:v>
                </c:pt>
                <c:pt idx="228">
                  <c:v>42598</c:v>
                </c:pt>
                <c:pt idx="229">
                  <c:v>42599</c:v>
                </c:pt>
                <c:pt idx="230">
                  <c:v>42600</c:v>
                </c:pt>
                <c:pt idx="231">
                  <c:v>42601</c:v>
                </c:pt>
                <c:pt idx="232">
                  <c:v>42602</c:v>
                </c:pt>
                <c:pt idx="233">
                  <c:v>42603</c:v>
                </c:pt>
                <c:pt idx="234">
                  <c:v>42604</c:v>
                </c:pt>
                <c:pt idx="235">
                  <c:v>42605</c:v>
                </c:pt>
                <c:pt idx="236">
                  <c:v>42606</c:v>
                </c:pt>
                <c:pt idx="237">
                  <c:v>42607</c:v>
                </c:pt>
                <c:pt idx="238">
                  <c:v>42608</c:v>
                </c:pt>
                <c:pt idx="239">
                  <c:v>42609</c:v>
                </c:pt>
                <c:pt idx="240">
                  <c:v>42610</c:v>
                </c:pt>
                <c:pt idx="241">
                  <c:v>42611</c:v>
                </c:pt>
                <c:pt idx="242">
                  <c:v>42612</c:v>
                </c:pt>
                <c:pt idx="243">
                  <c:v>42613</c:v>
                </c:pt>
                <c:pt idx="244">
                  <c:v>42614</c:v>
                </c:pt>
                <c:pt idx="245">
                  <c:v>42615</c:v>
                </c:pt>
                <c:pt idx="246">
                  <c:v>42616</c:v>
                </c:pt>
                <c:pt idx="247">
                  <c:v>42617</c:v>
                </c:pt>
                <c:pt idx="248">
                  <c:v>42618</c:v>
                </c:pt>
                <c:pt idx="249">
                  <c:v>42619</c:v>
                </c:pt>
                <c:pt idx="250">
                  <c:v>42620</c:v>
                </c:pt>
                <c:pt idx="251">
                  <c:v>42621</c:v>
                </c:pt>
                <c:pt idx="252">
                  <c:v>42622</c:v>
                </c:pt>
                <c:pt idx="253">
                  <c:v>42623</c:v>
                </c:pt>
                <c:pt idx="254">
                  <c:v>42624</c:v>
                </c:pt>
                <c:pt idx="255">
                  <c:v>42625</c:v>
                </c:pt>
                <c:pt idx="256">
                  <c:v>42626</c:v>
                </c:pt>
                <c:pt idx="257">
                  <c:v>42627</c:v>
                </c:pt>
                <c:pt idx="258">
                  <c:v>42628</c:v>
                </c:pt>
                <c:pt idx="259">
                  <c:v>42629</c:v>
                </c:pt>
                <c:pt idx="260">
                  <c:v>42630</c:v>
                </c:pt>
                <c:pt idx="261">
                  <c:v>42631</c:v>
                </c:pt>
                <c:pt idx="262">
                  <c:v>42632</c:v>
                </c:pt>
                <c:pt idx="263">
                  <c:v>42633</c:v>
                </c:pt>
                <c:pt idx="264">
                  <c:v>42634</c:v>
                </c:pt>
                <c:pt idx="265">
                  <c:v>42635</c:v>
                </c:pt>
                <c:pt idx="266">
                  <c:v>42636</c:v>
                </c:pt>
                <c:pt idx="267">
                  <c:v>42637</c:v>
                </c:pt>
                <c:pt idx="268">
                  <c:v>42638</c:v>
                </c:pt>
                <c:pt idx="269">
                  <c:v>42639</c:v>
                </c:pt>
                <c:pt idx="270">
                  <c:v>42640</c:v>
                </c:pt>
                <c:pt idx="271">
                  <c:v>42641</c:v>
                </c:pt>
                <c:pt idx="272">
                  <c:v>42642</c:v>
                </c:pt>
                <c:pt idx="273">
                  <c:v>42643</c:v>
                </c:pt>
                <c:pt idx="274">
                  <c:v>42644</c:v>
                </c:pt>
                <c:pt idx="275">
                  <c:v>42645</c:v>
                </c:pt>
                <c:pt idx="276">
                  <c:v>42646</c:v>
                </c:pt>
                <c:pt idx="277">
                  <c:v>42647</c:v>
                </c:pt>
                <c:pt idx="278">
                  <c:v>42648</c:v>
                </c:pt>
                <c:pt idx="279">
                  <c:v>42649</c:v>
                </c:pt>
                <c:pt idx="280">
                  <c:v>42650</c:v>
                </c:pt>
                <c:pt idx="281">
                  <c:v>42651</c:v>
                </c:pt>
                <c:pt idx="282">
                  <c:v>42652</c:v>
                </c:pt>
                <c:pt idx="283">
                  <c:v>42653</c:v>
                </c:pt>
                <c:pt idx="284">
                  <c:v>42654</c:v>
                </c:pt>
                <c:pt idx="285">
                  <c:v>42655</c:v>
                </c:pt>
                <c:pt idx="286">
                  <c:v>42656</c:v>
                </c:pt>
                <c:pt idx="287">
                  <c:v>42657</c:v>
                </c:pt>
                <c:pt idx="288">
                  <c:v>42658</c:v>
                </c:pt>
                <c:pt idx="289">
                  <c:v>42659</c:v>
                </c:pt>
                <c:pt idx="290">
                  <c:v>42660</c:v>
                </c:pt>
                <c:pt idx="291">
                  <c:v>42661</c:v>
                </c:pt>
                <c:pt idx="292">
                  <c:v>42662</c:v>
                </c:pt>
                <c:pt idx="293">
                  <c:v>42663</c:v>
                </c:pt>
                <c:pt idx="294">
                  <c:v>42664</c:v>
                </c:pt>
                <c:pt idx="295">
                  <c:v>42665</c:v>
                </c:pt>
                <c:pt idx="296">
                  <c:v>42666</c:v>
                </c:pt>
                <c:pt idx="297">
                  <c:v>42667</c:v>
                </c:pt>
                <c:pt idx="298">
                  <c:v>42668</c:v>
                </c:pt>
                <c:pt idx="299">
                  <c:v>42669</c:v>
                </c:pt>
                <c:pt idx="300">
                  <c:v>42670</c:v>
                </c:pt>
                <c:pt idx="301">
                  <c:v>42671</c:v>
                </c:pt>
                <c:pt idx="302">
                  <c:v>42672</c:v>
                </c:pt>
                <c:pt idx="303">
                  <c:v>42673</c:v>
                </c:pt>
                <c:pt idx="304">
                  <c:v>42674</c:v>
                </c:pt>
                <c:pt idx="305">
                  <c:v>42675</c:v>
                </c:pt>
                <c:pt idx="306">
                  <c:v>42676</c:v>
                </c:pt>
                <c:pt idx="307">
                  <c:v>42677</c:v>
                </c:pt>
                <c:pt idx="308">
                  <c:v>42678</c:v>
                </c:pt>
                <c:pt idx="309">
                  <c:v>42679</c:v>
                </c:pt>
                <c:pt idx="310">
                  <c:v>42680</c:v>
                </c:pt>
                <c:pt idx="311">
                  <c:v>42681</c:v>
                </c:pt>
                <c:pt idx="312">
                  <c:v>42682</c:v>
                </c:pt>
                <c:pt idx="313">
                  <c:v>42683</c:v>
                </c:pt>
                <c:pt idx="314">
                  <c:v>42684</c:v>
                </c:pt>
                <c:pt idx="315">
                  <c:v>42685</c:v>
                </c:pt>
                <c:pt idx="316">
                  <c:v>42686</c:v>
                </c:pt>
                <c:pt idx="317">
                  <c:v>42687</c:v>
                </c:pt>
                <c:pt idx="318">
                  <c:v>42688</c:v>
                </c:pt>
                <c:pt idx="319">
                  <c:v>42689</c:v>
                </c:pt>
                <c:pt idx="320">
                  <c:v>42690</c:v>
                </c:pt>
                <c:pt idx="321">
                  <c:v>42691</c:v>
                </c:pt>
                <c:pt idx="322">
                  <c:v>42692</c:v>
                </c:pt>
                <c:pt idx="323">
                  <c:v>42693</c:v>
                </c:pt>
                <c:pt idx="324">
                  <c:v>42694</c:v>
                </c:pt>
                <c:pt idx="325">
                  <c:v>42695</c:v>
                </c:pt>
                <c:pt idx="326">
                  <c:v>42696</c:v>
                </c:pt>
                <c:pt idx="327">
                  <c:v>42697</c:v>
                </c:pt>
                <c:pt idx="328">
                  <c:v>42698</c:v>
                </c:pt>
                <c:pt idx="329">
                  <c:v>42699</c:v>
                </c:pt>
                <c:pt idx="330">
                  <c:v>42700</c:v>
                </c:pt>
                <c:pt idx="331">
                  <c:v>42701</c:v>
                </c:pt>
                <c:pt idx="332">
                  <c:v>42702</c:v>
                </c:pt>
                <c:pt idx="333">
                  <c:v>42703</c:v>
                </c:pt>
                <c:pt idx="334">
                  <c:v>42704</c:v>
                </c:pt>
                <c:pt idx="335">
                  <c:v>42705</c:v>
                </c:pt>
                <c:pt idx="336">
                  <c:v>42706</c:v>
                </c:pt>
                <c:pt idx="337">
                  <c:v>42707</c:v>
                </c:pt>
                <c:pt idx="338">
                  <c:v>42708</c:v>
                </c:pt>
                <c:pt idx="339">
                  <c:v>42709</c:v>
                </c:pt>
                <c:pt idx="340">
                  <c:v>42710</c:v>
                </c:pt>
                <c:pt idx="341">
                  <c:v>42711</c:v>
                </c:pt>
                <c:pt idx="342">
                  <c:v>42712</c:v>
                </c:pt>
                <c:pt idx="343">
                  <c:v>42713</c:v>
                </c:pt>
                <c:pt idx="344">
                  <c:v>42714</c:v>
                </c:pt>
                <c:pt idx="345">
                  <c:v>42715</c:v>
                </c:pt>
                <c:pt idx="346">
                  <c:v>42716</c:v>
                </c:pt>
                <c:pt idx="347">
                  <c:v>42717</c:v>
                </c:pt>
                <c:pt idx="348">
                  <c:v>42718</c:v>
                </c:pt>
                <c:pt idx="349">
                  <c:v>42719</c:v>
                </c:pt>
                <c:pt idx="350">
                  <c:v>42720</c:v>
                </c:pt>
                <c:pt idx="351">
                  <c:v>42721</c:v>
                </c:pt>
                <c:pt idx="352">
                  <c:v>42722</c:v>
                </c:pt>
                <c:pt idx="353">
                  <c:v>42723</c:v>
                </c:pt>
                <c:pt idx="354">
                  <c:v>42724</c:v>
                </c:pt>
                <c:pt idx="355">
                  <c:v>42725</c:v>
                </c:pt>
                <c:pt idx="356">
                  <c:v>42726</c:v>
                </c:pt>
                <c:pt idx="357">
                  <c:v>42727</c:v>
                </c:pt>
                <c:pt idx="358">
                  <c:v>42728</c:v>
                </c:pt>
                <c:pt idx="359">
                  <c:v>42729</c:v>
                </c:pt>
                <c:pt idx="360">
                  <c:v>42730</c:v>
                </c:pt>
                <c:pt idx="361">
                  <c:v>42731</c:v>
                </c:pt>
                <c:pt idx="362">
                  <c:v>42732</c:v>
                </c:pt>
                <c:pt idx="363">
                  <c:v>42733</c:v>
                </c:pt>
                <c:pt idx="364">
                  <c:v>42734</c:v>
                </c:pt>
              </c:numCache>
            </c:numRef>
          </c:cat>
          <c:val>
            <c:numRef>
              <c:f>Graf!$D$3:$D$367</c:f>
              <c:numCache>
                <c:formatCode>0.00</c:formatCode>
                <c:ptCount val="365"/>
                <c:pt idx="0">
                  <c:v>92.3333333333333</c:v>
                </c:pt>
                <c:pt idx="1">
                  <c:v>51.486111111111114</c:v>
                </c:pt>
                <c:pt idx="2">
                  <c:v>46.5416666666666</c:v>
                </c:pt>
                <c:pt idx="3">
                  <c:v>61.569444444444422</c:v>
                </c:pt>
                <c:pt idx="4">
                  <c:v>72.277777777777743</c:v>
                </c:pt>
                <c:pt idx="5">
                  <c:v>57.013888888888886</c:v>
                </c:pt>
                <c:pt idx="6">
                  <c:v>70.555555555555515</c:v>
                </c:pt>
                <c:pt idx="7">
                  <c:v>156.13888888888889</c:v>
                </c:pt>
                <c:pt idx="8">
                  <c:v>200.68055555555549</c:v>
                </c:pt>
                <c:pt idx="9">
                  <c:v>150.84722222222223</c:v>
                </c:pt>
                <c:pt idx="10">
                  <c:v>13.097222222222221</c:v>
                </c:pt>
                <c:pt idx="11">
                  <c:v>48.972222222222221</c:v>
                </c:pt>
                <c:pt idx="12">
                  <c:v>78.8888888888888</c:v>
                </c:pt>
                <c:pt idx="13">
                  <c:v>86.921388888888842</c:v>
                </c:pt>
                <c:pt idx="14">
                  <c:v>43.055555555555557</c:v>
                </c:pt>
                <c:pt idx="15">
                  <c:v>17.902777777777761</c:v>
                </c:pt>
                <c:pt idx="16">
                  <c:v>23.361111111111111</c:v>
                </c:pt>
                <c:pt idx="17">
                  <c:v>78.222222222222229</c:v>
                </c:pt>
                <c:pt idx="18">
                  <c:v>75.069444444444443</c:v>
                </c:pt>
                <c:pt idx="19">
                  <c:v>116.08333333333329</c:v>
                </c:pt>
                <c:pt idx="20">
                  <c:v>50.222222222222243</c:v>
                </c:pt>
                <c:pt idx="21">
                  <c:v>80.555555555555515</c:v>
                </c:pt>
                <c:pt idx="22">
                  <c:v>114.77777777777774</c:v>
                </c:pt>
                <c:pt idx="23">
                  <c:v>163.34722222222223</c:v>
                </c:pt>
                <c:pt idx="24">
                  <c:v>134.0138888888888</c:v>
                </c:pt>
                <c:pt idx="25">
                  <c:v>109.34722222222227</c:v>
                </c:pt>
                <c:pt idx="26">
                  <c:v>74.5</c:v>
                </c:pt>
                <c:pt idx="27">
                  <c:v>38.680555555555557</c:v>
                </c:pt>
                <c:pt idx="28">
                  <c:v>82.180555555555515</c:v>
                </c:pt>
                <c:pt idx="29">
                  <c:v>12.763888888888889</c:v>
                </c:pt>
                <c:pt idx="30">
                  <c:v>22.5</c:v>
                </c:pt>
                <c:pt idx="31">
                  <c:v>24.5</c:v>
                </c:pt>
                <c:pt idx="32">
                  <c:v>14.722222222222221</c:v>
                </c:pt>
                <c:pt idx="33">
                  <c:v>12.569444444444454</c:v>
                </c:pt>
                <c:pt idx="34">
                  <c:v>29.208333333333304</c:v>
                </c:pt>
                <c:pt idx="35">
                  <c:v>42.652777777777779</c:v>
                </c:pt>
                <c:pt idx="36">
                  <c:v>13.388888888888896</c:v>
                </c:pt>
                <c:pt idx="37">
                  <c:v>28.569444444444446</c:v>
                </c:pt>
                <c:pt idx="38">
                  <c:v>15.611111111111102</c:v>
                </c:pt>
                <c:pt idx="39">
                  <c:v>9.1666666666666732</c:v>
                </c:pt>
                <c:pt idx="40">
                  <c:v>19.513888888888903</c:v>
                </c:pt>
                <c:pt idx="41">
                  <c:v>44.8472222222222</c:v>
                </c:pt>
                <c:pt idx="42">
                  <c:v>29.750000000000004</c:v>
                </c:pt>
                <c:pt idx="43">
                  <c:v>33.305555555555557</c:v>
                </c:pt>
                <c:pt idx="44">
                  <c:v>36.138888888888914</c:v>
                </c:pt>
                <c:pt idx="45">
                  <c:v>16.277777777777779</c:v>
                </c:pt>
                <c:pt idx="46">
                  <c:v>17.333333333333318</c:v>
                </c:pt>
                <c:pt idx="47">
                  <c:v>29.458333333333304</c:v>
                </c:pt>
                <c:pt idx="48">
                  <c:v>21.541666666666668</c:v>
                </c:pt>
                <c:pt idx="49">
                  <c:v>15.944444444444446</c:v>
                </c:pt>
                <c:pt idx="50">
                  <c:v>21.597222222222214</c:v>
                </c:pt>
                <c:pt idx="51">
                  <c:v>13.486111111111111</c:v>
                </c:pt>
                <c:pt idx="52">
                  <c:v>13.333333333333334</c:v>
                </c:pt>
                <c:pt idx="53">
                  <c:v>13.763888888888889</c:v>
                </c:pt>
                <c:pt idx="54">
                  <c:v>38.694444444444422</c:v>
                </c:pt>
                <c:pt idx="55">
                  <c:v>19.666666666666668</c:v>
                </c:pt>
                <c:pt idx="56">
                  <c:v>65.166666666666671</c:v>
                </c:pt>
                <c:pt idx="57">
                  <c:v>61.8194444444444</c:v>
                </c:pt>
                <c:pt idx="58">
                  <c:v>49.583333333333336</c:v>
                </c:pt>
                <c:pt idx="59">
                  <c:v>31.861111111111114</c:v>
                </c:pt>
                <c:pt idx="60">
                  <c:v>22.638888888888903</c:v>
                </c:pt>
                <c:pt idx="61">
                  <c:v>26.888888888888893</c:v>
                </c:pt>
                <c:pt idx="62">
                  <c:v>5.0833333333333384</c:v>
                </c:pt>
                <c:pt idx="63">
                  <c:v>31.027777777777779</c:v>
                </c:pt>
                <c:pt idx="64">
                  <c:v>12.291666666666666</c:v>
                </c:pt>
                <c:pt idx="65">
                  <c:v>15.611111111111102</c:v>
                </c:pt>
                <c:pt idx="66">
                  <c:v>18.166666666666668</c:v>
                </c:pt>
                <c:pt idx="67">
                  <c:v>17.194444444444457</c:v>
                </c:pt>
                <c:pt idx="68">
                  <c:v>30.944444444444446</c:v>
                </c:pt>
                <c:pt idx="69">
                  <c:v>16.5833333333333</c:v>
                </c:pt>
                <c:pt idx="70">
                  <c:v>20.166666666666668</c:v>
                </c:pt>
                <c:pt idx="71">
                  <c:v>19.333333333333318</c:v>
                </c:pt>
                <c:pt idx="72">
                  <c:v>18.875</c:v>
                </c:pt>
                <c:pt idx="73">
                  <c:v>39.5416666666666</c:v>
                </c:pt>
                <c:pt idx="74">
                  <c:v>20.916666666666668</c:v>
                </c:pt>
                <c:pt idx="75">
                  <c:v>32.277777777777779</c:v>
                </c:pt>
                <c:pt idx="76">
                  <c:v>52.5</c:v>
                </c:pt>
                <c:pt idx="77">
                  <c:v>59.986111111111107</c:v>
                </c:pt>
                <c:pt idx="78">
                  <c:v>32.625000000000021</c:v>
                </c:pt>
                <c:pt idx="79">
                  <c:v>31.097222222222214</c:v>
                </c:pt>
                <c:pt idx="80">
                  <c:v>45.388888888888893</c:v>
                </c:pt>
                <c:pt idx="81">
                  <c:v>25.763888888888893</c:v>
                </c:pt>
                <c:pt idx="82">
                  <c:v>22.083333333333304</c:v>
                </c:pt>
                <c:pt idx="83">
                  <c:v>25</c:v>
                </c:pt>
                <c:pt idx="84">
                  <c:v>21.819444444444457</c:v>
                </c:pt>
                <c:pt idx="85">
                  <c:v>38.75</c:v>
                </c:pt>
                <c:pt idx="86">
                  <c:v>27.930555555555557</c:v>
                </c:pt>
                <c:pt idx="87">
                  <c:v>14.013888888888889</c:v>
                </c:pt>
                <c:pt idx="88">
                  <c:v>16.4861111111111</c:v>
                </c:pt>
                <c:pt idx="89">
                  <c:v>17.819444444444457</c:v>
                </c:pt>
                <c:pt idx="90">
                  <c:v>20.277777777777779</c:v>
                </c:pt>
                <c:pt idx="117">
                  <c:v>7.5416666666666696</c:v>
                </c:pt>
                <c:pt idx="118">
                  <c:v>18.666666666666668</c:v>
                </c:pt>
                <c:pt idx="119">
                  <c:v>16.902777777777761</c:v>
                </c:pt>
                <c:pt idx="120">
                  <c:v>29.875000000000004</c:v>
                </c:pt>
                <c:pt idx="121">
                  <c:v>16.388888888888893</c:v>
                </c:pt>
                <c:pt idx="122">
                  <c:v>13.069444444444454</c:v>
                </c:pt>
                <c:pt idx="123">
                  <c:v>12.083333333333332</c:v>
                </c:pt>
                <c:pt idx="124">
                  <c:v>8.4583333333333357</c:v>
                </c:pt>
                <c:pt idx="125">
                  <c:v>18.125</c:v>
                </c:pt>
                <c:pt idx="126">
                  <c:v>24.902777777777761</c:v>
                </c:pt>
                <c:pt idx="127">
                  <c:v>17.208333333333304</c:v>
                </c:pt>
                <c:pt idx="128">
                  <c:v>21.125000000000004</c:v>
                </c:pt>
                <c:pt idx="129">
                  <c:v>12.666666666666673</c:v>
                </c:pt>
                <c:pt idx="130">
                  <c:v>12.027777777777773</c:v>
                </c:pt>
                <c:pt idx="131">
                  <c:v>30.208333333333304</c:v>
                </c:pt>
                <c:pt idx="132">
                  <c:v>11.597222222222221</c:v>
                </c:pt>
                <c:pt idx="133">
                  <c:v>6.7638888888888875</c:v>
                </c:pt>
                <c:pt idx="134">
                  <c:v>8.0416666666666696</c:v>
                </c:pt>
                <c:pt idx="135">
                  <c:v>12.555555555555561</c:v>
                </c:pt>
                <c:pt idx="136">
                  <c:v>14.430555555555557</c:v>
                </c:pt>
                <c:pt idx="137">
                  <c:v>12.083333333333332</c:v>
                </c:pt>
                <c:pt idx="138">
                  <c:v>9.8750000000000053</c:v>
                </c:pt>
                <c:pt idx="139">
                  <c:v>9.9166666666666732</c:v>
                </c:pt>
                <c:pt idx="140">
                  <c:v>14.444444444444446</c:v>
                </c:pt>
                <c:pt idx="141">
                  <c:v>18.902777777777761</c:v>
                </c:pt>
                <c:pt idx="142">
                  <c:v>17.611111111111121</c:v>
                </c:pt>
                <c:pt idx="143">
                  <c:v>9.6944444444444446</c:v>
                </c:pt>
                <c:pt idx="144">
                  <c:v>4.2361111111111134</c:v>
                </c:pt>
                <c:pt idx="145">
                  <c:v>17.361111111111111</c:v>
                </c:pt>
                <c:pt idx="146">
                  <c:v>17.138888888888903</c:v>
                </c:pt>
                <c:pt idx="147">
                  <c:v>16.2083333333333</c:v>
                </c:pt>
                <c:pt idx="148">
                  <c:v>17.513888888888903</c:v>
                </c:pt>
                <c:pt idx="150">
                  <c:v>19</c:v>
                </c:pt>
                <c:pt idx="151">
                  <c:v>12.04166666666667</c:v>
                </c:pt>
                <c:pt idx="152">
                  <c:v>8.666666666666675</c:v>
                </c:pt>
                <c:pt idx="153">
                  <c:v>11.861111111111111</c:v>
                </c:pt>
                <c:pt idx="154">
                  <c:v>12.763888888888889</c:v>
                </c:pt>
                <c:pt idx="155">
                  <c:v>8.4166666666666732</c:v>
                </c:pt>
                <c:pt idx="156">
                  <c:v>11.083333333333334</c:v>
                </c:pt>
                <c:pt idx="157">
                  <c:v>17.666666666666668</c:v>
                </c:pt>
                <c:pt idx="158">
                  <c:v>17.4722222222222</c:v>
                </c:pt>
                <c:pt idx="159">
                  <c:v>20.638888888888903</c:v>
                </c:pt>
                <c:pt idx="160">
                  <c:v>17.7222222222222</c:v>
                </c:pt>
                <c:pt idx="161">
                  <c:v>12.75</c:v>
                </c:pt>
                <c:pt idx="162">
                  <c:v>8.9027777777777786</c:v>
                </c:pt>
                <c:pt idx="163">
                  <c:v>10.486111111111111</c:v>
                </c:pt>
                <c:pt idx="164">
                  <c:v>10.305555555555561</c:v>
                </c:pt>
                <c:pt idx="165">
                  <c:v>7.652777777777775</c:v>
                </c:pt>
                <c:pt idx="167">
                  <c:v>16.5833333333333</c:v>
                </c:pt>
                <c:pt idx="168">
                  <c:v>9.3611111111111089</c:v>
                </c:pt>
                <c:pt idx="169">
                  <c:v>10.805555555555564</c:v>
                </c:pt>
                <c:pt idx="170">
                  <c:v>7.2777777777777786</c:v>
                </c:pt>
                <c:pt idx="171">
                  <c:v>9.3750000000000053</c:v>
                </c:pt>
                <c:pt idx="172">
                  <c:v>14.01</c:v>
                </c:pt>
                <c:pt idx="173">
                  <c:v>15.000000000000002</c:v>
                </c:pt>
                <c:pt idx="175">
                  <c:v>28.89</c:v>
                </c:pt>
                <c:pt idx="176">
                  <c:v>15.430000000000001</c:v>
                </c:pt>
                <c:pt idx="177">
                  <c:v>16</c:v>
                </c:pt>
                <c:pt idx="178">
                  <c:v>12.527777777777771</c:v>
                </c:pt>
                <c:pt idx="180">
                  <c:v>14.736111111111102</c:v>
                </c:pt>
                <c:pt idx="181">
                  <c:v>17.902777777777761</c:v>
                </c:pt>
                <c:pt idx="182">
                  <c:v>22.638888888888903</c:v>
                </c:pt>
                <c:pt idx="183">
                  <c:v>7.7638888888888875</c:v>
                </c:pt>
                <c:pt idx="184">
                  <c:v>9.638888888888884</c:v>
                </c:pt>
                <c:pt idx="185">
                  <c:v>17.9861111111111</c:v>
                </c:pt>
                <c:pt idx="186">
                  <c:v>15.277777777777773</c:v>
                </c:pt>
                <c:pt idx="187">
                  <c:v>10.430555555555555</c:v>
                </c:pt>
                <c:pt idx="188">
                  <c:v>17.930555555555557</c:v>
                </c:pt>
                <c:pt idx="189">
                  <c:v>19.777777777777779</c:v>
                </c:pt>
                <c:pt idx="190">
                  <c:v>18.430555555555557</c:v>
                </c:pt>
                <c:pt idx="191">
                  <c:v>19.7083333333333</c:v>
                </c:pt>
                <c:pt idx="192">
                  <c:v>25.527777777777779</c:v>
                </c:pt>
                <c:pt idx="193">
                  <c:v>27.847222222222214</c:v>
                </c:pt>
                <c:pt idx="194">
                  <c:v>7.4305555555555545</c:v>
                </c:pt>
                <c:pt idx="195">
                  <c:v>8.8333333333333357</c:v>
                </c:pt>
                <c:pt idx="196">
                  <c:v>8.5</c:v>
                </c:pt>
                <c:pt idx="197">
                  <c:v>12.958333333333334</c:v>
                </c:pt>
                <c:pt idx="198">
                  <c:v>27.569444444444446</c:v>
                </c:pt>
                <c:pt idx="199">
                  <c:v>15.263888888888889</c:v>
                </c:pt>
                <c:pt idx="200">
                  <c:v>22.5</c:v>
                </c:pt>
                <c:pt idx="201">
                  <c:v>14.54166666666667</c:v>
                </c:pt>
                <c:pt idx="202">
                  <c:v>19.319444444444457</c:v>
                </c:pt>
                <c:pt idx="203">
                  <c:v>19.444444444444446</c:v>
                </c:pt>
                <c:pt idx="204">
                  <c:v>19.027777777777779</c:v>
                </c:pt>
                <c:pt idx="205">
                  <c:v>19.652777777777779</c:v>
                </c:pt>
                <c:pt idx="206">
                  <c:v>17.069444444444443</c:v>
                </c:pt>
                <c:pt idx="207">
                  <c:v>16.680555555555557</c:v>
                </c:pt>
                <c:pt idx="208">
                  <c:v>15.166666666666675</c:v>
                </c:pt>
                <c:pt idx="209">
                  <c:v>13.555555555555561</c:v>
                </c:pt>
                <c:pt idx="210">
                  <c:v>15.277777777777773</c:v>
                </c:pt>
                <c:pt idx="211">
                  <c:v>16.041666666666668</c:v>
                </c:pt>
                <c:pt idx="212">
                  <c:v>15.291666666666666</c:v>
                </c:pt>
                <c:pt idx="213">
                  <c:v>10.375000000000005</c:v>
                </c:pt>
                <c:pt idx="214">
                  <c:v>13.833333333333336</c:v>
                </c:pt>
                <c:pt idx="215">
                  <c:v>17.180555555555554</c:v>
                </c:pt>
                <c:pt idx="216">
                  <c:v>23.638888888888903</c:v>
                </c:pt>
                <c:pt idx="217">
                  <c:v>7.1527777777777759</c:v>
                </c:pt>
                <c:pt idx="218">
                  <c:v>10.527777777777773</c:v>
                </c:pt>
                <c:pt idx="219">
                  <c:v>11.013888888888889</c:v>
                </c:pt>
                <c:pt idx="220">
                  <c:v>20.208333333333304</c:v>
                </c:pt>
                <c:pt idx="221">
                  <c:v>7.9166666666666696</c:v>
                </c:pt>
                <c:pt idx="222">
                  <c:v>11.333333333333334</c:v>
                </c:pt>
                <c:pt idx="223">
                  <c:v>5.9166666666666696</c:v>
                </c:pt>
                <c:pt idx="224">
                  <c:v>12.097222222222223</c:v>
                </c:pt>
                <c:pt idx="225">
                  <c:v>3.2638888888888893</c:v>
                </c:pt>
                <c:pt idx="226">
                  <c:v>13.861111111111111</c:v>
                </c:pt>
                <c:pt idx="227">
                  <c:v>17.180555555555554</c:v>
                </c:pt>
                <c:pt idx="228">
                  <c:v>35.222222222222243</c:v>
                </c:pt>
                <c:pt idx="229">
                  <c:v>19.083333333333304</c:v>
                </c:pt>
                <c:pt idx="230">
                  <c:v>24.263888888888893</c:v>
                </c:pt>
                <c:pt idx="231">
                  <c:v>16.2222222222222</c:v>
                </c:pt>
                <c:pt idx="232">
                  <c:v>26.694444444444454</c:v>
                </c:pt>
                <c:pt idx="233">
                  <c:v>8.4444444444444446</c:v>
                </c:pt>
                <c:pt idx="234">
                  <c:v>7.25</c:v>
                </c:pt>
                <c:pt idx="235">
                  <c:v>13.958333333333336</c:v>
                </c:pt>
                <c:pt idx="236">
                  <c:v>15.694444444444446</c:v>
                </c:pt>
                <c:pt idx="237">
                  <c:v>31.555555555555554</c:v>
                </c:pt>
                <c:pt idx="238">
                  <c:v>47.097222222222221</c:v>
                </c:pt>
                <c:pt idx="239">
                  <c:v>27.166666666666664</c:v>
                </c:pt>
                <c:pt idx="240">
                  <c:v>26.847222222222211</c:v>
                </c:pt>
                <c:pt idx="241">
                  <c:v>17.222222222222204</c:v>
                </c:pt>
                <c:pt idx="242">
                  <c:v>16.638888888888903</c:v>
                </c:pt>
                <c:pt idx="243">
                  <c:v>17.847222222222211</c:v>
                </c:pt>
                <c:pt idx="244">
                  <c:v>25.791666666666668</c:v>
                </c:pt>
                <c:pt idx="245">
                  <c:v>22.402777777777761</c:v>
                </c:pt>
                <c:pt idx="246">
                  <c:v>21.888888888888893</c:v>
                </c:pt>
                <c:pt idx="247">
                  <c:v>16.972222222222204</c:v>
                </c:pt>
                <c:pt idx="248">
                  <c:v>6.6249999999999956</c:v>
                </c:pt>
                <c:pt idx="249">
                  <c:v>12.916666666666675</c:v>
                </c:pt>
                <c:pt idx="250">
                  <c:v>21.819444444444457</c:v>
                </c:pt>
                <c:pt idx="251">
                  <c:v>23.263888888888893</c:v>
                </c:pt>
                <c:pt idx="252">
                  <c:v>22.277777777777779</c:v>
                </c:pt>
                <c:pt idx="253">
                  <c:v>23.277777777777782</c:v>
                </c:pt>
                <c:pt idx="254">
                  <c:v>27.513888888888903</c:v>
                </c:pt>
                <c:pt idx="255">
                  <c:v>27.027777777777779</c:v>
                </c:pt>
                <c:pt idx="256">
                  <c:v>33.180555555555557</c:v>
                </c:pt>
                <c:pt idx="257">
                  <c:v>35.25</c:v>
                </c:pt>
                <c:pt idx="258">
                  <c:v>24.069444444444443</c:v>
                </c:pt>
                <c:pt idx="259">
                  <c:v>9.0000000000000018</c:v>
                </c:pt>
                <c:pt idx="260">
                  <c:v>8.4166666666666732</c:v>
                </c:pt>
                <c:pt idx="261">
                  <c:v>8.0972222222222232</c:v>
                </c:pt>
                <c:pt idx="262">
                  <c:v>9.5972222222222232</c:v>
                </c:pt>
                <c:pt idx="263">
                  <c:v>13.875000000000005</c:v>
                </c:pt>
                <c:pt idx="264">
                  <c:v>13.902777777777779</c:v>
                </c:pt>
                <c:pt idx="265">
                  <c:v>17.791666666666668</c:v>
                </c:pt>
                <c:pt idx="266">
                  <c:v>19.055555555555557</c:v>
                </c:pt>
                <c:pt idx="267">
                  <c:v>19.333333333333318</c:v>
                </c:pt>
                <c:pt idx="268">
                  <c:v>21.486111111111104</c:v>
                </c:pt>
                <c:pt idx="269">
                  <c:v>28.777777777777779</c:v>
                </c:pt>
                <c:pt idx="270">
                  <c:v>22.638888888888903</c:v>
                </c:pt>
                <c:pt idx="271">
                  <c:v>19.208333333333304</c:v>
                </c:pt>
                <c:pt idx="272">
                  <c:v>20.458333333333304</c:v>
                </c:pt>
                <c:pt idx="273">
                  <c:v>18.763888888888893</c:v>
                </c:pt>
                <c:pt idx="274">
                  <c:v>15.986111111111111</c:v>
                </c:pt>
                <c:pt idx="275">
                  <c:v>13.638888888888888</c:v>
                </c:pt>
                <c:pt idx="276">
                  <c:v>14.236111111111102</c:v>
                </c:pt>
                <c:pt idx="277">
                  <c:v>7.5694444444444464</c:v>
                </c:pt>
                <c:pt idx="278">
                  <c:v>15.013888888888889</c:v>
                </c:pt>
                <c:pt idx="279">
                  <c:v>11.527777777777773</c:v>
                </c:pt>
                <c:pt idx="280">
                  <c:v>17.111111111111121</c:v>
                </c:pt>
                <c:pt idx="281">
                  <c:v>34.138888888888907</c:v>
                </c:pt>
                <c:pt idx="282">
                  <c:v>14.944444444444446</c:v>
                </c:pt>
                <c:pt idx="283">
                  <c:v>8.5833333333333357</c:v>
                </c:pt>
                <c:pt idx="284">
                  <c:v>13.750000000000002</c:v>
                </c:pt>
                <c:pt idx="285">
                  <c:v>25.763888888888893</c:v>
                </c:pt>
                <c:pt idx="286">
                  <c:v>37.25</c:v>
                </c:pt>
                <c:pt idx="287">
                  <c:v>32.972222222222221</c:v>
                </c:pt>
                <c:pt idx="288">
                  <c:v>39</c:v>
                </c:pt>
                <c:pt idx="289">
                  <c:v>36.4166666666666</c:v>
                </c:pt>
                <c:pt idx="290">
                  <c:v>31.138888888888903</c:v>
                </c:pt>
                <c:pt idx="291">
                  <c:v>17.694444444444457</c:v>
                </c:pt>
                <c:pt idx="292">
                  <c:v>22.138888888888903</c:v>
                </c:pt>
                <c:pt idx="293">
                  <c:v>12.402777777777779</c:v>
                </c:pt>
                <c:pt idx="294">
                  <c:v>15.777777777777771</c:v>
                </c:pt>
                <c:pt idx="295">
                  <c:v>20.805555555555557</c:v>
                </c:pt>
                <c:pt idx="296">
                  <c:v>38.180555555555557</c:v>
                </c:pt>
                <c:pt idx="297">
                  <c:v>29.25</c:v>
                </c:pt>
                <c:pt idx="298">
                  <c:v>22.416666666666668</c:v>
                </c:pt>
                <c:pt idx="299">
                  <c:v>15.430555555555555</c:v>
                </c:pt>
                <c:pt idx="300">
                  <c:v>29.652777777777782</c:v>
                </c:pt>
                <c:pt idx="301">
                  <c:v>43.458333333333336</c:v>
                </c:pt>
                <c:pt idx="302">
                  <c:v>51.138888888888914</c:v>
                </c:pt>
                <c:pt idx="303">
                  <c:v>30.041666666666668</c:v>
                </c:pt>
                <c:pt idx="304">
                  <c:v>46.3472222222222</c:v>
                </c:pt>
                <c:pt idx="305">
                  <c:v>32.180555555555557</c:v>
                </c:pt>
                <c:pt idx="306">
                  <c:v>17.625</c:v>
                </c:pt>
                <c:pt idx="307">
                  <c:v>30.9861111111111</c:v>
                </c:pt>
                <c:pt idx="308">
                  <c:v>50.611111111111107</c:v>
                </c:pt>
                <c:pt idx="309">
                  <c:v>17.638888888888903</c:v>
                </c:pt>
                <c:pt idx="310">
                  <c:v>5.4305555555555545</c:v>
                </c:pt>
                <c:pt idx="311">
                  <c:v>9.2777777777777715</c:v>
                </c:pt>
                <c:pt idx="312">
                  <c:v>13.972222222222229</c:v>
                </c:pt>
                <c:pt idx="313">
                  <c:v>27.7083333333333</c:v>
                </c:pt>
                <c:pt idx="314">
                  <c:v>52.8472222222222</c:v>
                </c:pt>
                <c:pt idx="315">
                  <c:v>13.527777777777773</c:v>
                </c:pt>
                <c:pt idx="316">
                  <c:v>20.444444444444446</c:v>
                </c:pt>
                <c:pt idx="317">
                  <c:v>34.8472222222222</c:v>
                </c:pt>
                <c:pt idx="318">
                  <c:v>60.125000000000021</c:v>
                </c:pt>
                <c:pt idx="319">
                  <c:v>57</c:v>
                </c:pt>
                <c:pt idx="320">
                  <c:v>53.180555555555557</c:v>
                </c:pt>
                <c:pt idx="321">
                  <c:v>22.805555555555557</c:v>
                </c:pt>
                <c:pt idx="322">
                  <c:v>25.194444444444457</c:v>
                </c:pt>
                <c:pt idx="323">
                  <c:v>28.555555555555554</c:v>
                </c:pt>
                <c:pt idx="324">
                  <c:v>82.722222222222229</c:v>
                </c:pt>
                <c:pt idx="325">
                  <c:v>84.097222222222257</c:v>
                </c:pt>
                <c:pt idx="326">
                  <c:v>60.511376564277548</c:v>
                </c:pt>
                <c:pt idx="327">
                  <c:v>70.721700796359457</c:v>
                </c:pt>
                <c:pt idx="328">
                  <c:v>97.146899886234351</c:v>
                </c:pt>
                <c:pt idx="329">
                  <c:v>72.624004550625671</c:v>
                </c:pt>
                <c:pt idx="330">
                  <c:v>69.673492605233179</c:v>
                </c:pt>
                <c:pt idx="331">
                  <c:v>20.705346985210454</c:v>
                </c:pt>
                <c:pt idx="332">
                  <c:v>9.9126848691695209</c:v>
                </c:pt>
                <c:pt idx="333">
                  <c:v>41.358930602957912</c:v>
                </c:pt>
                <c:pt idx="334">
                  <c:v>55.852673492605213</c:v>
                </c:pt>
                <c:pt idx="335">
                  <c:v>101.09385665529012</c:v>
                </c:pt>
                <c:pt idx="336">
                  <c:v>38.718998862343575</c:v>
                </c:pt>
                <c:pt idx="337">
                  <c:v>61.481939704209324</c:v>
                </c:pt>
                <c:pt idx="338">
                  <c:v>39.288395904436889</c:v>
                </c:pt>
                <c:pt idx="339">
                  <c:v>104.74317406143346</c:v>
                </c:pt>
                <c:pt idx="340">
                  <c:v>38.708333333333357</c:v>
                </c:pt>
                <c:pt idx="341">
                  <c:v>28.902777777777761</c:v>
                </c:pt>
                <c:pt idx="342">
                  <c:v>26.4722222222222</c:v>
                </c:pt>
                <c:pt idx="343">
                  <c:v>51.166666666666629</c:v>
                </c:pt>
                <c:pt idx="344">
                  <c:v>103.58333333333329</c:v>
                </c:pt>
                <c:pt idx="345">
                  <c:v>96.6388888888888</c:v>
                </c:pt>
                <c:pt idx="346">
                  <c:v>44.222222222222243</c:v>
                </c:pt>
                <c:pt idx="347">
                  <c:v>64.722222222222229</c:v>
                </c:pt>
                <c:pt idx="348">
                  <c:v>67.111111111111114</c:v>
                </c:pt>
                <c:pt idx="349">
                  <c:v>58.166666666666629</c:v>
                </c:pt>
                <c:pt idx="350">
                  <c:v>65.8888888888888</c:v>
                </c:pt>
                <c:pt idx="351">
                  <c:v>23.055555555555557</c:v>
                </c:pt>
                <c:pt idx="352">
                  <c:v>32.4166666666666</c:v>
                </c:pt>
                <c:pt idx="353">
                  <c:v>29.875000000000004</c:v>
                </c:pt>
                <c:pt idx="354">
                  <c:v>35.555555555555557</c:v>
                </c:pt>
                <c:pt idx="355">
                  <c:v>31.0833333333333</c:v>
                </c:pt>
                <c:pt idx="356">
                  <c:v>35.291666666666629</c:v>
                </c:pt>
                <c:pt idx="357">
                  <c:v>50.388888888888893</c:v>
                </c:pt>
                <c:pt idx="358">
                  <c:v>56.888888888888893</c:v>
                </c:pt>
                <c:pt idx="359">
                  <c:v>79.861111111111114</c:v>
                </c:pt>
                <c:pt idx="360">
                  <c:v>136.73611111111103</c:v>
                </c:pt>
                <c:pt idx="361">
                  <c:v>47.097222222222221</c:v>
                </c:pt>
                <c:pt idx="362">
                  <c:v>10.694444444444446</c:v>
                </c:pt>
                <c:pt idx="363">
                  <c:v>48.625000000000021</c:v>
                </c:pt>
                <c:pt idx="364">
                  <c:v>82.194444444444443</c:v>
                </c:pt>
              </c:numCache>
            </c:numRef>
          </c:val>
          <c:smooth val="0"/>
          <c:extLst>
            <c:ext xmlns:c16="http://schemas.microsoft.com/office/drawing/2014/chart" uri="{C3380CC4-5D6E-409C-BE32-E72D297353CC}">
              <c16:uniqueId val="{00000001-A2E5-4225-B997-BE2836AECE79}"/>
            </c:ext>
          </c:extLst>
        </c:ser>
        <c:dLbls>
          <c:showLegendKey val="0"/>
          <c:showVal val="0"/>
          <c:showCatName val="0"/>
          <c:showSerName val="0"/>
          <c:showPercent val="0"/>
          <c:showBubbleSize val="0"/>
        </c:dLbls>
        <c:smooth val="0"/>
        <c:axId val="122889344"/>
        <c:axId val="122890880"/>
      </c:lineChart>
      <c:dateAx>
        <c:axId val="122889344"/>
        <c:scaling>
          <c:orientation val="minMax"/>
        </c:scaling>
        <c:delete val="0"/>
        <c:axPos val="b"/>
        <c:numFmt formatCode="d/mmm/yy" sourceLinked="1"/>
        <c:majorTickMark val="out"/>
        <c:minorTickMark val="none"/>
        <c:tickLblPos val="nextTo"/>
        <c:crossAx val="122890880"/>
        <c:crosses val="autoZero"/>
        <c:auto val="1"/>
        <c:lblOffset val="100"/>
        <c:baseTimeUnit val="days"/>
      </c:dateAx>
      <c:valAx>
        <c:axId val="122890880"/>
        <c:scaling>
          <c:orientation val="minMax"/>
        </c:scaling>
        <c:delete val="0"/>
        <c:axPos val="l"/>
        <c:majorGridlines/>
        <c:title>
          <c:tx>
            <c:rich>
              <a:bodyPr rot="-5400000" vert="horz"/>
              <a:lstStyle/>
              <a:p>
                <a:pPr>
                  <a:defRPr/>
                </a:pPr>
                <a:r>
                  <a:rPr lang="hr-HR" b="0"/>
                  <a:t>C (µg/m3)</a:t>
                </a:r>
              </a:p>
            </c:rich>
          </c:tx>
          <c:overlay val="0"/>
        </c:title>
        <c:numFmt formatCode="0" sourceLinked="0"/>
        <c:majorTickMark val="out"/>
        <c:minorTickMark val="none"/>
        <c:tickLblPos val="nextTo"/>
        <c:crossAx val="122889344"/>
        <c:crosses val="autoZero"/>
        <c:crossBetween val="between"/>
      </c:valAx>
    </c:plotArea>
    <c:legend>
      <c:legendPos val="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13018778027006E-2"/>
          <c:y val="0.19631195367858648"/>
          <c:w val="0.74210052410267036"/>
          <c:h val="0.72188232212749093"/>
        </c:manualLayout>
      </c:layout>
      <c:scatterChart>
        <c:scatterStyle val="lineMarker"/>
        <c:varyColors val="0"/>
        <c:ser>
          <c:idx val="0"/>
          <c:order val="0"/>
          <c:tx>
            <c:strRef>
              <c:f>Graf!$D$2</c:f>
              <c:strCache>
                <c:ptCount val="1"/>
                <c:pt idx="0">
                  <c:v>B</c:v>
                </c:pt>
              </c:strCache>
            </c:strRef>
          </c:tx>
          <c:spPr>
            <a:ln w="25400">
              <a:noFill/>
            </a:ln>
          </c:spPr>
          <c:marker>
            <c:symbol val="circle"/>
            <c:size val="4"/>
          </c:marker>
          <c:trendline>
            <c:trendlineType val="linear"/>
            <c:intercept val="0"/>
            <c:dispRSqr val="1"/>
            <c:dispEq val="1"/>
            <c:trendlineLbl>
              <c:layout>
                <c:manualLayout>
                  <c:x val="2.8574243198224776E-2"/>
                  <c:y val="0.39858175622784048"/>
                </c:manualLayout>
              </c:layout>
              <c:tx>
                <c:rich>
                  <a:bodyPr/>
                  <a:lstStyle/>
                  <a:p>
                    <a:pPr>
                      <a:defRPr/>
                    </a:pPr>
                    <a:r>
                      <a:rPr lang="hr-HR" baseline="0"/>
                      <a:t>B=</a:t>
                    </a:r>
                    <a:r>
                      <a:rPr lang="en-US" baseline="0"/>
                      <a:t> 0,9</a:t>
                    </a:r>
                    <a:r>
                      <a:rPr lang="hr-HR" baseline="0"/>
                      <a:t>16A</a:t>
                    </a:r>
                    <a:r>
                      <a:rPr lang="en-US" baseline="0"/>
                      <a:t>
R= 0,</a:t>
                    </a:r>
                    <a:r>
                      <a:rPr lang="hr-HR" baseline="0"/>
                      <a:t>916</a:t>
                    </a:r>
                    <a:endParaRPr lang="en-US"/>
                  </a:p>
                </c:rich>
              </c:tx>
              <c:numFmt formatCode="General" sourceLinked="0"/>
            </c:trendlineLbl>
          </c:trendline>
          <c:xVal>
            <c:numRef>
              <c:f>Graf!$C$3:$C$367</c:f>
              <c:numCache>
                <c:formatCode>0.00</c:formatCode>
                <c:ptCount val="365"/>
                <c:pt idx="0">
                  <c:v>87.944444444444485</c:v>
                </c:pt>
                <c:pt idx="1">
                  <c:v>52.569444444444429</c:v>
                </c:pt>
                <c:pt idx="2">
                  <c:v>45.194444444444422</c:v>
                </c:pt>
                <c:pt idx="3">
                  <c:v>64.763888888888857</c:v>
                </c:pt>
                <c:pt idx="4">
                  <c:v>80.472222222222229</c:v>
                </c:pt>
                <c:pt idx="5">
                  <c:v>50.9444444444444</c:v>
                </c:pt>
                <c:pt idx="6">
                  <c:v>88.194444444444443</c:v>
                </c:pt>
                <c:pt idx="7">
                  <c:v>169.81944444444446</c:v>
                </c:pt>
                <c:pt idx="8">
                  <c:v>213.00000000000003</c:v>
                </c:pt>
                <c:pt idx="9">
                  <c:v>127.62499999999999</c:v>
                </c:pt>
                <c:pt idx="10">
                  <c:v>18.916666666666668</c:v>
                </c:pt>
                <c:pt idx="11">
                  <c:v>50.3472222222222</c:v>
                </c:pt>
                <c:pt idx="12">
                  <c:v>78.791666666666714</c:v>
                </c:pt>
                <c:pt idx="13">
                  <c:v>59.722222222222243</c:v>
                </c:pt>
                <c:pt idx="14">
                  <c:v>48.513888888888893</c:v>
                </c:pt>
                <c:pt idx="15">
                  <c:v>15.75</c:v>
                </c:pt>
                <c:pt idx="16">
                  <c:v>21.555555555555557</c:v>
                </c:pt>
                <c:pt idx="17">
                  <c:v>64.652777777777686</c:v>
                </c:pt>
                <c:pt idx="18">
                  <c:v>80.666666666666671</c:v>
                </c:pt>
                <c:pt idx="19">
                  <c:v>99.763888888888843</c:v>
                </c:pt>
                <c:pt idx="20">
                  <c:v>35.013888888888893</c:v>
                </c:pt>
                <c:pt idx="21">
                  <c:v>55.152777777777779</c:v>
                </c:pt>
                <c:pt idx="22">
                  <c:v>111.34722222222227</c:v>
                </c:pt>
                <c:pt idx="23">
                  <c:v>158.375</c:v>
                </c:pt>
                <c:pt idx="24">
                  <c:v>127.36111111111111</c:v>
                </c:pt>
                <c:pt idx="25">
                  <c:v>102.61111111111111</c:v>
                </c:pt>
                <c:pt idx="26">
                  <c:v>30.388888888888893</c:v>
                </c:pt>
                <c:pt idx="27">
                  <c:v>41.236111111111136</c:v>
                </c:pt>
                <c:pt idx="28">
                  <c:v>84.013888888888857</c:v>
                </c:pt>
                <c:pt idx="29">
                  <c:v>17.180555555555554</c:v>
                </c:pt>
                <c:pt idx="30">
                  <c:v>21.416666666666668</c:v>
                </c:pt>
                <c:pt idx="31">
                  <c:v>20.555555555555557</c:v>
                </c:pt>
                <c:pt idx="32">
                  <c:v>11.847222222222221</c:v>
                </c:pt>
                <c:pt idx="33">
                  <c:v>10.555555555555561</c:v>
                </c:pt>
                <c:pt idx="34">
                  <c:v>27.833333333333311</c:v>
                </c:pt>
                <c:pt idx="35">
                  <c:v>30.138888888888903</c:v>
                </c:pt>
                <c:pt idx="36">
                  <c:v>11.069444444444454</c:v>
                </c:pt>
                <c:pt idx="37">
                  <c:v>24.305555555555557</c:v>
                </c:pt>
                <c:pt idx="38">
                  <c:v>13.513888888888889</c:v>
                </c:pt>
                <c:pt idx="39">
                  <c:v>6.7083333333333384</c:v>
                </c:pt>
                <c:pt idx="40">
                  <c:v>23.375</c:v>
                </c:pt>
                <c:pt idx="41">
                  <c:v>35.986111111111114</c:v>
                </c:pt>
                <c:pt idx="42">
                  <c:v>22.263888888888893</c:v>
                </c:pt>
                <c:pt idx="43">
                  <c:v>32.222222222222243</c:v>
                </c:pt>
                <c:pt idx="44">
                  <c:v>40.541666666666607</c:v>
                </c:pt>
                <c:pt idx="45">
                  <c:v>14.152777777777777</c:v>
                </c:pt>
                <c:pt idx="46">
                  <c:v>17.902777777777761</c:v>
                </c:pt>
                <c:pt idx="47">
                  <c:v>27.097222222222214</c:v>
                </c:pt>
                <c:pt idx="48">
                  <c:v>20.25</c:v>
                </c:pt>
                <c:pt idx="49">
                  <c:v>17.861111111111111</c:v>
                </c:pt>
                <c:pt idx="50">
                  <c:v>20.055555555555557</c:v>
                </c:pt>
                <c:pt idx="51">
                  <c:v>15.916666666666675</c:v>
                </c:pt>
                <c:pt idx="52">
                  <c:v>13.416666666666675</c:v>
                </c:pt>
                <c:pt idx="53">
                  <c:v>12.555555555555561</c:v>
                </c:pt>
                <c:pt idx="54">
                  <c:v>30.972222222222204</c:v>
                </c:pt>
                <c:pt idx="55">
                  <c:v>15.916666666666675</c:v>
                </c:pt>
                <c:pt idx="56">
                  <c:v>45.20833333333335</c:v>
                </c:pt>
                <c:pt idx="57">
                  <c:v>58.972222222222229</c:v>
                </c:pt>
                <c:pt idx="58">
                  <c:v>56.25</c:v>
                </c:pt>
                <c:pt idx="59">
                  <c:v>32.972222222222221</c:v>
                </c:pt>
                <c:pt idx="60">
                  <c:v>22.361111111111114</c:v>
                </c:pt>
                <c:pt idx="61">
                  <c:v>19.111111111111121</c:v>
                </c:pt>
                <c:pt idx="62">
                  <c:v>3.8888888888888875</c:v>
                </c:pt>
                <c:pt idx="63">
                  <c:v>22.611111111111125</c:v>
                </c:pt>
                <c:pt idx="64">
                  <c:v>11.847222222222221</c:v>
                </c:pt>
                <c:pt idx="65">
                  <c:v>14.486111111111111</c:v>
                </c:pt>
                <c:pt idx="66">
                  <c:v>18.777777777777779</c:v>
                </c:pt>
                <c:pt idx="67">
                  <c:v>18.152777777777779</c:v>
                </c:pt>
                <c:pt idx="68">
                  <c:v>30.763888888888893</c:v>
                </c:pt>
                <c:pt idx="69">
                  <c:v>14.888888888888896</c:v>
                </c:pt>
                <c:pt idx="70">
                  <c:v>19.680555555555557</c:v>
                </c:pt>
                <c:pt idx="71">
                  <c:v>18.319444444444454</c:v>
                </c:pt>
                <c:pt idx="72">
                  <c:v>17.5</c:v>
                </c:pt>
                <c:pt idx="73">
                  <c:v>32.875000000000007</c:v>
                </c:pt>
                <c:pt idx="74">
                  <c:v>17.9583333333333</c:v>
                </c:pt>
                <c:pt idx="75">
                  <c:v>31.361111111111111</c:v>
                </c:pt>
                <c:pt idx="76">
                  <c:v>54.652777777777779</c:v>
                </c:pt>
                <c:pt idx="77">
                  <c:v>50.041666666666607</c:v>
                </c:pt>
                <c:pt idx="78">
                  <c:v>27.263888888888893</c:v>
                </c:pt>
                <c:pt idx="79">
                  <c:v>26.4861111111111</c:v>
                </c:pt>
                <c:pt idx="80">
                  <c:v>46.069444444444429</c:v>
                </c:pt>
                <c:pt idx="81">
                  <c:v>21.972222222222204</c:v>
                </c:pt>
                <c:pt idx="82">
                  <c:v>20.055555555555557</c:v>
                </c:pt>
                <c:pt idx="83">
                  <c:v>19.527777777777779</c:v>
                </c:pt>
                <c:pt idx="84">
                  <c:v>15.944444444444446</c:v>
                </c:pt>
                <c:pt idx="85">
                  <c:v>28.361111111111114</c:v>
                </c:pt>
                <c:pt idx="86">
                  <c:v>18.152777777777779</c:v>
                </c:pt>
                <c:pt idx="87">
                  <c:v>11.736111111111102</c:v>
                </c:pt>
                <c:pt idx="88">
                  <c:v>13.54166666666667</c:v>
                </c:pt>
                <c:pt idx="89">
                  <c:v>14.347222222222223</c:v>
                </c:pt>
                <c:pt idx="90">
                  <c:v>16.680555555555557</c:v>
                </c:pt>
                <c:pt idx="91">
                  <c:v>15.916666666666675</c:v>
                </c:pt>
                <c:pt idx="92">
                  <c:v>34.597222222222221</c:v>
                </c:pt>
                <c:pt idx="93">
                  <c:v>25.180555555555554</c:v>
                </c:pt>
                <c:pt idx="94">
                  <c:v>18.708333333333304</c:v>
                </c:pt>
                <c:pt idx="95">
                  <c:v>27.736111111111111</c:v>
                </c:pt>
                <c:pt idx="96">
                  <c:v>23.055555555555557</c:v>
                </c:pt>
                <c:pt idx="97">
                  <c:v>25.527777777777779</c:v>
                </c:pt>
                <c:pt idx="98">
                  <c:v>13.097222222222221</c:v>
                </c:pt>
                <c:pt idx="99">
                  <c:v>12.416666666666673</c:v>
                </c:pt>
                <c:pt idx="100">
                  <c:v>14.638888888888888</c:v>
                </c:pt>
                <c:pt idx="101">
                  <c:v>17.9861111111111</c:v>
                </c:pt>
                <c:pt idx="102">
                  <c:v>13.527777777777773</c:v>
                </c:pt>
                <c:pt idx="103">
                  <c:v>19.638888888888903</c:v>
                </c:pt>
                <c:pt idx="104">
                  <c:v>11.263888888888889</c:v>
                </c:pt>
                <c:pt idx="105">
                  <c:v>8.3750000000000053</c:v>
                </c:pt>
                <c:pt idx="106">
                  <c:v>14.708333333333329</c:v>
                </c:pt>
                <c:pt idx="107">
                  <c:v>17.819444444444457</c:v>
                </c:pt>
                <c:pt idx="108">
                  <c:v>13.083333333333334</c:v>
                </c:pt>
                <c:pt idx="109">
                  <c:v>20.763888888888893</c:v>
                </c:pt>
                <c:pt idx="110">
                  <c:v>23.9861111111111</c:v>
                </c:pt>
                <c:pt idx="111">
                  <c:v>17.333333333333318</c:v>
                </c:pt>
                <c:pt idx="112">
                  <c:v>15.736111111111102</c:v>
                </c:pt>
                <c:pt idx="113">
                  <c:v>10.180555555555555</c:v>
                </c:pt>
                <c:pt idx="114">
                  <c:v>8.3333333333333357</c:v>
                </c:pt>
                <c:pt idx="115">
                  <c:v>11.055555555555561</c:v>
                </c:pt>
                <c:pt idx="116">
                  <c:v>8.9305555555555554</c:v>
                </c:pt>
                <c:pt idx="117">
                  <c:v>7.2222222222222223</c:v>
                </c:pt>
                <c:pt idx="118">
                  <c:v>18.638888888888903</c:v>
                </c:pt>
                <c:pt idx="119">
                  <c:v>16</c:v>
                </c:pt>
                <c:pt idx="120">
                  <c:v>25.611111111111125</c:v>
                </c:pt>
                <c:pt idx="121">
                  <c:v>15.333333333333332</c:v>
                </c:pt>
                <c:pt idx="122">
                  <c:v>13.097222222222221</c:v>
                </c:pt>
                <c:pt idx="123">
                  <c:v>11.444444444444446</c:v>
                </c:pt>
                <c:pt idx="124">
                  <c:v>10.097222222222221</c:v>
                </c:pt>
                <c:pt idx="125">
                  <c:v>18.472222222222204</c:v>
                </c:pt>
                <c:pt idx="126">
                  <c:v>21.902777777777761</c:v>
                </c:pt>
                <c:pt idx="127">
                  <c:v>13.152777777777779</c:v>
                </c:pt>
                <c:pt idx="128">
                  <c:v>14</c:v>
                </c:pt>
                <c:pt idx="129">
                  <c:v>16.694444444444454</c:v>
                </c:pt>
                <c:pt idx="130">
                  <c:v>21.569444444444443</c:v>
                </c:pt>
                <c:pt idx="131">
                  <c:v>28.763888888888893</c:v>
                </c:pt>
                <c:pt idx="132">
                  <c:v>11.875000000000007</c:v>
                </c:pt>
                <c:pt idx="133">
                  <c:v>6.4305555555555545</c:v>
                </c:pt>
                <c:pt idx="134">
                  <c:v>7.9166666666666696</c:v>
                </c:pt>
                <c:pt idx="135">
                  <c:v>12.013888888888889</c:v>
                </c:pt>
                <c:pt idx="136">
                  <c:v>12.277777777777773</c:v>
                </c:pt>
                <c:pt idx="137">
                  <c:v>10.791666666666666</c:v>
                </c:pt>
                <c:pt idx="138">
                  <c:v>10.305555555555561</c:v>
                </c:pt>
                <c:pt idx="139">
                  <c:v>9.5972222222222232</c:v>
                </c:pt>
                <c:pt idx="140">
                  <c:v>16.930555555555557</c:v>
                </c:pt>
                <c:pt idx="141">
                  <c:v>17.916666666666668</c:v>
                </c:pt>
                <c:pt idx="142">
                  <c:v>16.944444444444443</c:v>
                </c:pt>
                <c:pt idx="143">
                  <c:v>10.138888888888888</c:v>
                </c:pt>
                <c:pt idx="144">
                  <c:v>6.4027777777777786</c:v>
                </c:pt>
                <c:pt idx="145">
                  <c:v>14.916666666666675</c:v>
                </c:pt>
                <c:pt idx="146">
                  <c:v>16.805555555555557</c:v>
                </c:pt>
                <c:pt idx="147">
                  <c:v>15.722222222222223</c:v>
                </c:pt>
                <c:pt idx="148">
                  <c:v>15.458333333333336</c:v>
                </c:pt>
                <c:pt idx="149">
                  <c:v>11.472222222222229</c:v>
                </c:pt>
                <c:pt idx="150">
                  <c:v>7.30555555555555</c:v>
                </c:pt>
                <c:pt idx="151">
                  <c:v>7.6944444444444446</c:v>
                </c:pt>
                <c:pt idx="152">
                  <c:v>9.0416666666666661</c:v>
                </c:pt>
                <c:pt idx="153">
                  <c:v>7.2083333333333384</c:v>
                </c:pt>
                <c:pt idx="154">
                  <c:v>17.083333333333304</c:v>
                </c:pt>
                <c:pt idx="155">
                  <c:v>8.5277777777777697</c:v>
                </c:pt>
                <c:pt idx="156">
                  <c:v>10.305555555555561</c:v>
                </c:pt>
                <c:pt idx="157">
                  <c:v>15.361111111111111</c:v>
                </c:pt>
                <c:pt idx="158">
                  <c:v>15.5</c:v>
                </c:pt>
                <c:pt idx="159">
                  <c:v>18.333333333333311</c:v>
                </c:pt>
                <c:pt idx="160">
                  <c:v>17.222222222222204</c:v>
                </c:pt>
                <c:pt idx="161">
                  <c:v>12.708333333333329</c:v>
                </c:pt>
                <c:pt idx="162">
                  <c:v>6.7916666666666687</c:v>
                </c:pt>
                <c:pt idx="163">
                  <c:v>7.527777777777775</c:v>
                </c:pt>
                <c:pt idx="164">
                  <c:v>14.138888888888888</c:v>
                </c:pt>
                <c:pt idx="165">
                  <c:v>7.3888888888888875</c:v>
                </c:pt>
                <c:pt idx="166">
                  <c:v>10.638888888888888</c:v>
                </c:pt>
                <c:pt idx="167">
                  <c:v>16.111111111111121</c:v>
                </c:pt>
                <c:pt idx="168">
                  <c:v>9.125</c:v>
                </c:pt>
                <c:pt idx="169">
                  <c:v>8.8472222222222232</c:v>
                </c:pt>
                <c:pt idx="170">
                  <c:v>6.7083333333333384</c:v>
                </c:pt>
                <c:pt idx="171">
                  <c:v>8.5555555555555625</c:v>
                </c:pt>
                <c:pt idx="172">
                  <c:v>14.013888888888889</c:v>
                </c:pt>
                <c:pt idx="173">
                  <c:v>15.294444444444446</c:v>
                </c:pt>
                <c:pt idx="174">
                  <c:v>19.777777777777779</c:v>
                </c:pt>
                <c:pt idx="175">
                  <c:v>29.9722222222222</c:v>
                </c:pt>
                <c:pt idx="176">
                  <c:v>14.861111111111111</c:v>
                </c:pt>
                <c:pt idx="177">
                  <c:v>8.75</c:v>
                </c:pt>
                <c:pt idx="178">
                  <c:v>7.5000000000000009</c:v>
                </c:pt>
                <c:pt idx="179">
                  <c:v>8.3055555555555642</c:v>
                </c:pt>
                <c:pt idx="180">
                  <c:v>12.722222222222223</c:v>
                </c:pt>
                <c:pt idx="181">
                  <c:v>17.083333333333304</c:v>
                </c:pt>
                <c:pt idx="182">
                  <c:v>18.444444444444443</c:v>
                </c:pt>
                <c:pt idx="183">
                  <c:v>11.625</c:v>
                </c:pt>
                <c:pt idx="184">
                  <c:v>3.5277777777777808</c:v>
                </c:pt>
                <c:pt idx="185">
                  <c:v>13.750000000000002</c:v>
                </c:pt>
                <c:pt idx="186">
                  <c:v>14.277777777777771</c:v>
                </c:pt>
                <c:pt idx="187">
                  <c:v>10.305555555555561</c:v>
                </c:pt>
                <c:pt idx="188">
                  <c:v>12.625</c:v>
                </c:pt>
                <c:pt idx="189">
                  <c:v>20.180555555555557</c:v>
                </c:pt>
                <c:pt idx="190">
                  <c:v>20.347222222222214</c:v>
                </c:pt>
                <c:pt idx="191">
                  <c:v>16.430555555555557</c:v>
                </c:pt>
                <c:pt idx="192">
                  <c:v>24.375000000000004</c:v>
                </c:pt>
                <c:pt idx="193">
                  <c:v>16.333333333333311</c:v>
                </c:pt>
                <c:pt idx="194">
                  <c:v>12.5</c:v>
                </c:pt>
                <c:pt idx="195">
                  <c:v>6.3472222222222232</c:v>
                </c:pt>
                <c:pt idx="196">
                  <c:v>8.0555555555555625</c:v>
                </c:pt>
                <c:pt idx="197">
                  <c:v>7.652777777777775</c:v>
                </c:pt>
                <c:pt idx="198">
                  <c:v>14.902777777777779</c:v>
                </c:pt>
                <c:pt idx="199">
                  <c:v>11.125</c:v>
                </c:pt>
                <c:pt idx="200">
                  <c:v>15.680555555555555</c:v>
                </c:pt>
                <c:pt idx="201">
                  <c:v>13.763888888888889</c:v>
                </c:pt>
                <c:pt idx="202">
                  <c:v>17.791666666666668</c:v>
                </c:pt>
                <c:pt idx="203">
                  <c:v>18.861111111111111</c:v>
                </c:pt>
                <c:pt idx="204">
                  <c:v>18.416666666666668</c:v>
                </c:pt>
                <c:pt idx="205">
                  <c:v>17.930555555555557</c:v>
                </c:pt>
                <c:pt idx="206">
                  <c:v>16.638888888888903</c:v>
                </c:pt>
                <c:pt idx="207">
                  <c:v>17.069444444444443</c:v>
                </c:pt>
                <c:pt idx="208">
                  <c:v>15.791666666666666</c:v>
                </c:pt>
                <c:pt idx="209">
                  <c:v>12.138888888888888</c:v>
                </c:pt>
                <c:pt idx="210">
                  <c:v>14.486111111111111</c:v>
                </c:pt>
                <c:pt idx="211">
                  <c:v>15.083333333333334</c:v>
                </c:pt>
                <c:pt idx="212">
                  <c:v>12.000000000000002</c:v>
                </c:pt>
                <c:pt idx="213">
                  <c:v>10.430555555555555</c:v>
                </c:pt>
                <c:pt idx="214">
                  <c:v>11.54166666666667</c:v>
                </c:pt>
                <c:pt idx="215">
                  <c:v>16.430555555555557</c:v>
                </c:pt>
                <c:pt idx="216">
                  <c:v>24.097222222222214</c:v>
                </c:pt>
                <c:pt idx="217">
                  <c:v>7.3472222222222223</c:v>
                </c:pt>
                <c:pt idx="218">
                  <c:v>9.6111111111111001</c:v>
                </c:pt>
                <c:pt idx="219">
                  <c:v>11.29166666666667</c:v>
                </c:pt>
                <c:pt idx="220">
                  <c:v>15.069444444444454</c:v>
                </c:pt>
                <c:pt idx="221">
                  <c:v>9.5138888888888893</c:v>
                </c:pt>
                <c:pt idx="222">
                  <c:v>6.2916666666666696</c:v>
                </c:pt>
                <c:pt idx="223">
                  <c:v>9.4305555555555554</c:v>
                </c:pt>
                <c:pt idx="224">
                  <c:v>10.166666666666675</c:v>
                </c:pt>
                <c:pt idx="225">
                  <c:v>10.986111111111111</c:v>
                </c:pt>
                <c:pt idx="226">
                  <c:v>10.166666666666675</c:v>
                </c:pt>
                <c:pt idx="227">
                  <c:v>8.4166666666666732</c:v>
                </c:pt>
                <c:pt idx="228">
                  <c:v>32.75</c:v>
                </c:pt>
                <c:pt idx="229">
                  <c:v>15.638888888888888</c:v>
                </c:pt>
                <c:pt idx="230">
                  <c:v>19.4722222222222</c:v>
                </c:pt>
                <c:pt idx="231">
                  <c:v>16.069444444444446</c:v>
                </c:pt>
                <c:pt idx="232">
                  <c:v>22.638888888888903</c:v>
                </c:pt>
                <c:pt idx="233">
                  <c:v>7.4583333333333384</c:v>
                </c:pt>
                <c:pt idx="234">
                  <c:v>8.1666666666666732</c:v>
                </c:pt>
                <c:pt idx="235">
                  <c:v>11.555555555555564</c:v>
                </c:pt>
                <c:pt idx="236">
                  <c:v>12.777777777777771</c:v>
                </c:pt>
                <c:pt idx="237">
                  <c:v>14.986111111111111</c:v>
                </c:pt>
                <c:pt idx="238">
                  <c:v>17.694444444444457</c:v>
                </c:pt>
                <c:pt idx="239">
                  <c:v>28.625</c:v>
                </c:pt>
                <c:pt idx="240">
                  <c:v>24.680555555555557</c:v>
                </c:pt>
                <c:pt idx="241">
                  <c:v>15.791666666666666</c:v>
                </c:pt>
                <c:pt idx="242">
                  <c:v>12.652777777777777</c:v>
                </c:pt>
                <c:pt idx="243">
                  <c:v>14.208333333333329</c:v>
                </c:pt>
                <c:pt idx="244">
                  <c:v>24.833333333333311</c:v>
                </c:pt>
                <c:pt idx="245">
                  <c:v>19.736111111111114</c:v>
                </c:pt>
                <c:pt idx="246">
                  <c:v>22.041666666666668</c:v>
                </c:pt>
                <c:pt idx="247">
                  <c:v>15.444444444444446</c:v>
                </c:pt>
                <c:pt idx="248">
                  <c:v>6.7777777777777777</c:v>
                </c:pt>
                <c:pt idx="249">
                  <c:v>9.7083333333333339</c:v>
                </c:pt>
                <c:pt idx="250">
                  <c:v>19.736111111111114</c:v>
                </c:pt>
                <c:pt idx="251">
                  <c:v>23.277777777777782</c:v>
                </c:pt>
                <c:pt idx="252">
                  <c:v>23.930555555555557</c:v>
                </c:pt>
                <c:pt idx="253">
                  <c:v>20.694444444444457</c:v>
                </c:pt>
                <c:pt idx="254">
                  <c:v>27.333333333333318</c:v>
                </c:pt>
                <c:pt idx="255">
                  <c:v>24.680555555555557</c:v>
                </c:pt>
                <c:pt idx="256">
                  <c:v>31.25</c:v>
                </c:pt>
                <c:pt idx="257">
                  <c:v>34.708333333333357</c:v>
                </c:pt>
                <c:pt idx="258">
                  <c:v>24.944444444444446</c:v>
                </c:pt>
                <c:pt idx="259">
                  <c:v>9.1944444444444446</c:v>
                </c:pt>
                <c:pt idx="260">
                  <c:v>9.638888888888884</c:v>
                </c:pt>
                <c:pt idx="261">
                  <c:v>8.6944444444444446</c:v>
                </c:pt>
                <c:pt idx="262">
                  <c:v>9.7638888888888893</c:v>
                </c:pt>
                <c:pt idx="263">
                  <c:v>12.777777777777771</c:v>
                </c:pt>
                <c:pt idx="264">
                  <c:v>15.277777777777773</c:v>
                </c:pt>
                <c:pt idx="265">
                  <c:v>19.138888888888903</c:v>
                </c:pt>
                <c:pt idx="266">
                  <c:v>20.069444444444443</c:v>
                </c:pt>
                <c:pt idx="267">
                  <c:v>19.208333333333304</c:v>
                </c:pt>
                <c:pt idx="268">
                  <c:v>20.875</c:v>
                </c:pt>
                <c:pt idx="269">
                  <c:v>28.611111111111125</c:v>
                </c:pt>
                <c:pt idx="270">
                  <c:v>21.25</c:v>
                </c:pt>
                <c:pt idx="271">
                  <c:v>18.708333333333304</c:v>
                </c:pt>
                <c:pt idx="272">
                  <c:v>18.680555555555554</c:v>
                </c:pt>
                <c:pt idx="273">
                  <c:v>18.4583333333333</c:v>
                </c:pt>
                <c:pt idx="274">
                  <c:v>14.152777777777777</c:v>
                </c:pt>
                <c:pt idx="275">
                  <c:v>14.777777777777773</c:v>
                </c:pt>
                <c:pt idx="276">
                  <c:v>11.236111111111102</c:v>
                </c:pt>
                <c:pt idx="277">
                  <c:v>6.7083333333333384</c:v>
                </c:pt>
                <c:pt idx="278">
                  <c:v>11.444444444444446</c:v>
                </c:pt>
                <c:pt idx="279">
                  <c:v>9.8611111111111089</c:v>
                </c:pt>
                <c:pt idx="280">
                  <c:v>14.944444444444446</c:v>
                </c:pt>
                <c:pt idx="281">
                  <c:v>20.9722222222222</c:v>
                </c:pt>
                <c:pt idx="282">
                  <c:v>12.180555555555555</c:v>
                </c:pt>
                <c:pt idx="283">
                  <c:v>7.2222222222222223</c:v>
                </c:pt>
                <c:pt idx="284">
                  <c:v>10.458333333333334</c:v>
                </c:pt>
                <c:pt idx="285">
                  <c:v>23.4722222222222</c:v>
                </c:pt>
                <c:pt idx="286">
                  <c:v>25.986111111111104</c:v>
                </c:pt>
                <c:pt idx="287">
                  <c:v>30.4861111111111</c:v>
                </c:pt>
                <c:pt idx="288">
                  <c:v>40.444444444444407</c:v>
                </c:pt>
                <c:pt idx="289">
                  <c:v>31.152777777777779</c:v>
                </c:pt>
                <c:pt idx="290">
                  <c:v>31.555555555555554</c:v>
                </c:pt>
                <c:pt idx="291">
                  <c:v>20.375</c:v>
                </c:pt>
                <c:pt idx="292">
                  <c:v>25.527777777777779</c:v>
                </c:pt>
                <c:pt idx="293">
                  <c:v>11.722222222222221</c:v>
                </c:pt>
                <c:pt idx="294">
                  <c:v>22.041666666666668</c:v>
                </c:pt>
                <c:pt idx="295">
                  <c:v>25.0833333333333</c:v>
                </c:pt>
                <c:pt idx="296">
                  <c:v>45.680555555555557</c:v>
                </c:pt>
                <c:pt idx="297">
                  <c:v>29.680555555555557</c:v>
                </c:pt>
                <c:pt idx="298">
                  <c:v>24.541666666666671</c:v>
                </c:pt>
                <c:pt idx="299">
                  <c:v>18.625</c:v>
                </c:pt>
                <c:pt idx="300">
                  <c:v>30.527777777777779</c:v>
                </c:pt>
                <c:pt idx="301">
                  <c:v>48.763888888888914</c:v>
                </c:pt>
                <c:pt idx="302">
                  <c:v>37.777777777777779</c:v>
                </c:pt>
                <c:pt idx="303">
                  <c:v>25.430555555555554</c:v>
                </c:pt>
                <c:pt idx="304">
                  <c:v>41.541666666666607</c:v>
                </c:pt>
                <c:pt idx="305">
                  <c:v>28.236111111111111</c:v>
                </c:pt>
                <c:pt idx="306">
                  <c:v>20.625</c:v>
                </c:pt>
                <c:pt idx="307">
                  <c:v>26.25</c:v>
                </c:pt>
                <c:pt idx="308">
                  <c:v>60.361111111111114</c:v>
                </c:pt>
                <c:pt idx="309">
                  <c:v>23.888888888888893</c:v>
                </c:pt>
                <c:pt idx="310">
                  <c:v>6.0000000000000009</c:v>
                </c:pt>
                <c:pt idx="311">
                  <c:v>10.125</c:v>
                </c:pt>
                <c:pt idx="312">
                  <c:v>13.902777777777779</c:v>
                </c:pt>
                <c:pt idx="313">
                  <c:v>27.569444444444446</c:v>
                </c:pt>
                <c:pt idx="314">
                  <c:v>44.680555555555557</c:v>
                </c:pt>
                <c:pt idx="315">
                  <c:v>11.138888888888888</c:v>
                </c:pt>
                <c:pt idx="316">
                  <c:v>18.916666666666668</c:v>
                </c:pt>
                <c:pt idx="317">
                  <c:v>35.263888888888914</c:v>
                </c:pt>
                <c:pt idx="318">
                  <c:v>41.75</c:v>
                </c:pt>
                <c:pt idx="319">
                  <c:v>49.666666666666622</c:v>
                </c:pt>
                <c:pt idx="320">
                  <c:v>46.430555555555557</c:v>
                </c:pt>
                <c:pt idx="321">
                  <c:v>20.375</c:v>
                </c:pt>
                <c:pt idx="322">
                  <c:v>26.833333333333318</c:v>
                </c:pt>
                <c:pt idx="323">
                  <c:v>23.750000000000004</c:v>
                </c:pt>
                <c:pt idx="324">
                  <c:v>43.930555555555557</c:v>
                </c:pt>
                <c:pt idx="325">
                  <c:v>59.527777777777779</c:v>
                </c:pt>
                <c:pt idx="326">
                  <c:v>47.001137656427765</c:v>
                </c:pt>
                <c:pt idx="327">
                  <c:v>60.770193401592721</c:v>
                </c:pt>
                <c:pt idx="328">
                  <c:v>75.587457337883876</c:v>
                </c:pt>
                <c:pt idx="329">
                  <c:v>72.986348122866815</c:v>
                </c:pt>
                <c:pt idx="330">
                  <c:v>71.433447098976117</c:v>
                </c:pt>
                <c:pt idx="331">
                  <c:v>17.340728100113754</c:v>
                </c:pt>
                <c:pt idx="332">
                  <c:v>7.6350967007963595</c:v>
                </c:pt>
                <c:pt idx="333">
                  <c:v>32.416808873720122</c:v>
                </c:pt>
                <c:pt idx="334">
                  <c:v>40.220136518771369</c:v>
                </c:pt>
                <c:pt idx="335">
                  <c:v>88.127133105802045</c:v>
                </c:pt>
                <c:pt idx="336">
                  <c:v>35.62613765642778</c:v>
                </c:pt>
                <c:pt idx="337">
                  <c:v>47.363481228668945</c:v>
                </c:pt>
                <c:pt idx="338">
                  <c:v>37.101393629124011</c:v>
                </c:pt>
                <c:pt idx="339">
                  <c:v>114.15116609783844</c:v>
                </c:pt>
                <c:pt idx="340">
                  <c:v>107.70833333333329</c:v>
                </c:pt>
                <c:pt idx="341">
                  <c:v>118.59722222222227</c:v>
                </c:pt>
                <c:pt idx="342">
                  <c:v>47.458333333333336</c:v>
                </c:pt>
                <c:pt idx="343">
                  <c:v>93.124999999999986</c:v>
                </c:pt>
                <c:pt idx="344">
                  <c:v>179.63888888888891</c:v>
                </c:pt>
                <c:pt idx="345">
                  <c:v>80.013888888888843</c:v>
                </c:pt>
                <c:pt idx="346">
                  <c:v>41.833333333333336</c:v>
                </c:pt>
                <c:pt idx="347">
                  <c:v>51.125000000000028</c:v>
                </c:pt>
                <c:pt idx="348">
                  <c:v>117.61111111111113</c:v>
                </c:pt>
                <c:pt idx="349">
                  <c:v>43.25</c:v>
                </c:pt>
                <c:pt idx="350">
                  <c:v>61.527777777777779</c:v>
                </c:pt>
                <c:pt idx="351">
                  <c:v>58.430555555555557</c:v>
                </c:pt>
                <c:pt idx="352">
                  <c:v>67.472222222222229</c:v>
                </c:pt>
                <c:pt idx="353">
                  <c:v>33.958333333333336</c:v>
                </c:pt>
                <c:pt idx="354">
                  <c:v>41.402777777777779</c:v>
                </c:pt>
                <c:pt idx="355">
                  <c:v>31.541666666666668</c:v>
                </c:pt>
                <c:pt idx="356">
                  <c:v>38.25</c:v>
                </c:pt>
                <c:pt idx="357">
                  <c:v>56.513888888888886</c:v>
                </c:pt>
                <c:pt idx="358">
                  <c:v>65.9583333333333</c:v>
                </c:pt>
                <c:pt idx="359">
                  <c:v>85.9444444444445</c:v>
                </c:pt>
                <c:pt idx="360">
                  <c:v>130.30555555555546</c:v>
                </c:pt>
                <c:pt idx="361">
                  <c:v>44.736111111111136</c:v>
                </c:pt>
                <c:pt idx="362">
                  <c:v>10.138888888888888</c:v>
                </c:pt>
                <c:pt idx="363">
                  <c:v>29.597222222222211</c:v>
                </c:pt>
                <c:pt idx="364">
                  <c:v>78.250000000000014</c:v>
                </c:pt>
              </c:numCache>
            </c:numRef>
          </c:xVal>
          <c:yVal>
            <c:numRef>
              <c:f>Graf!$D$3:$D$367</c:f>
              <c:numCache>
                <c:formatCode>0.00</c:formatCode>
                <c:ptCount val="365"/>
                <c:pt idx="0">
                  <c:v>92.3333333333333</c:v>
                </c:pt>
                <c:pt idx="1">
                  <c:v>51.486111111111114</c:v>
                </c:pt>
                <c:pt idx="2">
                  <c:v>46.5416666666666</c:v>
                </c:pt>
                <c:pt idx="3">
                  <c:v>61.569444444444422</c:v>
                </c:pt>
                <c:pt idx="4">
                  <c:v>72.277777777777743</c:v>
                </c:pt>
                <c:pt idx="5">
                  <c:v>57.013888888888886</c:v>
                </c:pt>
                <c:pt idx="6">
                  <c:v>70.555555555555515</c:v>
                </c:pt>
                <c:pt idx="7">
                  <c:v>156.13888888888889</c:v>
                </c:pt>
                <c:pt idx="8">
                  <c:v>200.68055555555549</c:v>
                </c:pt>
                <c:pt idx="9">
                  <c:v>150.84722222222223</c:v>
                </c:pt>
                <c:pt idx="10">
                  <c:v>13.097222222222221</c:v>
                </c:pt>
                <c:pt idx="11">
                  <c:v>48.972222222222221</c:v>
                </c:pt>
                <c:pt idx="12">
                  <c:v>78.8888888888888</c:v>
                </c:pt>
                <c:pt idx="13">
                  <c:v>86.921388888888842</c:v>
                </c:pt>
                <c:pt idx="14">
                  <c:v>43.055555555555557</c:v>
                </c:pt>
                <c:pt idx="15">
                  <c:v>17.902777777777761</c:v>
                </c:pt>
                <c:pt idx="16">
                  <c:v>23.361111111111111</c:v>
                </c:pt>
                <c:pt idx="17">
                  <c:v>78.222222222222229</c:v>
                </c:pt>
                <c:pt idx="18">
                  <c:v>75.069444444444443</c:v>
                </c:pt>
                <c:pt idx="19">
                  <c:v>116.08333333333329</c:v>
                </c:pt>
                <c:pt idx="20">
                  <c:v>50.222222222222243</c:v>
                </c:pt>
                <c:pt idx="21">
                  <c:v>80.555555555555515</c:v>
                </c:pt>
                <c:pt idx="22">
                  <c:v>114.77777777777774</c:v>
                </c:pt>
                <c:pt idx="23">
                  <c:v>163.34722222222223</c:v>
                </c:pt>
                <c:pt idx="24">
                  <c:v>134.0138888888888</c:v>
                </c:pt>
                <c:pt idx="25">
                  <c:v>109.34722222222227</c:v>
                </c:pt>
                <c:pt idx="26">
                  <c:v>74.5</c:v>
                </c:pt>
                <c:pt idx="27">
                  <c:v>38.680555555555557</c:v>
                </c:pt>
                <c:pt idx="28">
                  <c:v>82.180555555555515</c:v>
                </c:pt>
                <c:pt idx="29">
                  <c:v>12.763888888888889</c:v>
                </c:pt>
                <c:pt idx="30">
                  <c:v>22.5</c:v>
                </c:pt>
                <c:pt idx="31">
                  <c:v>24.5</c:v>
                </c:pt>
                <c:pt idx="32">
                  <c:v>14.722222222222221</c:v>
                </c:pt>
                <c:pt idx="33">
                  <c:v>12.569444444444454</c:v>
                </c:pt>
                <c:pt idx="34">
                  <c:v>29.208333333333304</c:v>
                </c:pt>
                <c:pt idx="35">
                  <c:v>42.652777777777779</c:v>
                </c:pt>
                <c:pt idx="36">
                  <c:v>13.388888888888896</c:v>
                </c:pt>
                <c:pt idx="37">
                  <c:v>28.569444444444446</c:v>
                </c:pt>
                <c:pt idx="38">
                  <c:v>15.611111111111102</c:v>
                </c:pt>
                <c:pt idx="39">
                  <c:v>9.1666666666666732</c:v>
                </c:pt>
                <c:pt idx="40">
                  <c:v>19.513888888888903</c:v>
                </c:pt>
                <c:pt idx="41">
                  <c:v>44.8472222222222</c:v>
                </c:pt>
                <c:pt idx="42">
                  <c:v>29.750000000000004</c:v>
                </c:pt>
                <c:pt idx="43">
                  <c:v>33.305555555555557</c:v>
                </c:pt>
                <c:pt idx="44">
                  <c:v>36.138888888888914</c:v>
                </c:pt>
                <c:pt idx="45">
                  <c:v>16.277777777777779</c:v>
                </c:pt>
                <c:pt idx="46">
                  <c:v>17.333333333333318</c:v>
                </c:pt>
                <c:pt idx="47">
                  <c:v>29.458333333333304</c:v>
                </c:pt>
                <c:pt idx="48">
                  <c:v>21.541666666666668</c:v>
                </c:pt>
                <c:pt idx="49">
                  <c:v>15.944444444444446</c:v>
                </c:pt>
                <c:pt idx="50">
                  <c:v>21.597222222222214</c:v>
                </c:pt>
                <c:pt idx="51">
                  <c:v>13.486111111111111</c:v>
                </c:pt>
                <c:pt idx="52">
                  <c:v>13.333333333333334</c:v>
                </c:pt>
                <c:pt idx="53">
                  <c:v>13.763888888888889</c:v>
                </c:pt>
                <c:pt idx="54">
                  <c:v>38.694444444444422</c:v>
                </c:pt>
                <c:pt idx="55">
                  <c:v>19.666666666666668</c:v>
                </c:pt>
                <c:pt idx="56">
                  <c:v>65.166666666666671</c:v>
                </c:pt>
                <c:pt idx="57">
                  <c:v>61.8194444444444</c:v>
                </c:pt>
                <c:pt idx="58">
                  <c:v>49.583333333333336</c:v>
                </c:pt>
                <c:pt idx="59">
                  <c:v>31.861111111111114</c:v>
                </c:pt>
                <c:pt idx="60">
                  <c:v>22.638888888888903</c:v>
                </c:pt>
                <c:pt idx="61">
                  <c:v>26.888888888888893</c:v>
                </c:pt>
                <c:pt idx="62">
                  <c:v>5.0833333333333384</c:v>
                </c:pt>
                <c:pt idx="63">
                  <c:v>31.027777777777779</c:v>
                </c:pt>
                <c:pt idx="64">
                  <c:v>12.291666666666666</c:v>
                </c:pt>
                <c:pt idx="65">
                  <c:v>15.611111111111102</c:v>
                </c:pt>
                <c:pt idx="66">
                  <c:v>18.166666666666668</c:v>
                </c:pt>
                <c:pt idx="67">
                  <c:v>17.194444444444457</c:v>
                </c:pt>
                <c:pt idx="68">
                  <c:v>30.944444444444446</c:v>
                </c:pt>
                <c:pt idx="69">
                  <c:v>16.5833333333333</c:v>
                </c:pt>
                <c:pt idx="70">
                  <c:v>20.166666666666668</c:v>
                </c:pt>
                <c:pt idx="71">
                  <c:v>19.333333333333318</c:v>
                </c:pt>
                <c:pt idx="72">
                  <c:v>18.875</c:v>
                </c:pt>
                <c:pt idx="73">
                  <c:v>39.5416666666666</c:v>
                </c:pt>
                <c:pt idx="74">
                  <c:v>20.916666666666668</c:v>
                </c:pt>
                <c:pt idx="75">
                  <c:v>32.277777777777779</c:v>
                </c:pt>
                <c:pt idx="76">
                  <c:v>52.5</c:v>
                </c:pt>
                <c:pt idx="77">
                  <c:v>59.986111111111107</c:v>
                </c:pt>
                <c:pt idx="78">
                  <c:v>32.625000000000021</c:v>
                </c:pt>
                <c:pt idx="79">
                  <c:v>31.097222222222214</c:v>
                </c:pt>
                <c:pt idx="80">
                  <c:v>45.388888888888893</c:v>
                </c:pt>
                <c:pt idx="81">
                  <c:v>25.763888888888893</c:v>
                </c:pt>
                <c:pt idx="82">
                  <c:v>22.083333333333304</c:v>
                </c:pt>
                <c:pt idx="83">
                  <c:v>25</c:v>
                </c:pt>
                <c:pt idx="84">
                  <c:v>21.819444444444457</c:v>
                </c:pt>
                <c:pt idx="85">
                  <c:v>38.75</c:v>
                </c:pt>
                <c:pt idx="86">
                  <c:v>27.930555555555557</c:v>
                </c:pt>
                <c:pt idx="87">
                  <c:v>14.013888888888889</c:v>
                </c:pt>
                <c:pt idx="88">
                  <c:v>16.4861111111111</c:v>
                </c:pt>
                <c:pt idx="89">
                  <c:v>17.819444444444457</c:v>
                </c:pt>
                <c:pt idx="90">
                  <c:v>20.277777777777779</c:v>
                </c:pt>
                <c:pt idx="117">
                  <c:v>7.5416666666666696</c:v>
                </c:pt>
                <c:pt idx="118">
                  <c:v>18.666666666666668</c:v>
                </c:pt>
                <c:pt idx="119">
                  <c:v>16.902777777777761</c:v>
                </c:pt>
                <c:pt idx="120">
                  <c:v>29.875000000000004</c:v>
                </c:pt>
                <c:pt idx="121">
                  <c:v>16.388888888888893</c:v>
                </c:pt>
                <c:pt idx="122">
                  <c:v>13.069444444444454</c:v>
                </c:pt>
                <c:pt idx="123">
                  <c:v>12.083333333333332</c:v>
                </c:pt>
                <c:pt idx="124">
                  <c:v>8.4583333333333357</c:v>
                </c:pt>
                <c:pt idx="125">
                  <c:v>18.125</c:v>
                </c:pt>
                <c:pt idx="126">
                  <c:v>24.902777777777761</c:v>
                </c:pt>
                <c:pt idx="127">
                  <c:v>17.208333333333304</c:v>
                </c:pt>
                <c:pt idx="128">
                  <c:v>21.125000000000004</c:v>
                </c:pt>
                <c:pt idx="129">
                  <c:v>12.666666666666673</c:v>
                </c:pt>
                <c:pt idx="130">
                  <c:v>12.027777777777773</c:v>
                </c:pt>
                <c:pt idx="131">
                  <c:v>30.208333333333304</c:v>
                </c:pt>
                <c:pt idx="132">
                  <c:v>11.597222222222221</c:v>
                </c:pt>
                <c:pt idx="133">
                  <c:v>6.7638888888888875</c:v>
                </c:pt>
                <c:pt idx="134">
                  <c:v>8.0416666666666696</c:v>
                </c:pt>
                <c:pt idx="135">
                  <c:v>12.555555555555561</c:v>
                </c:pt>
                <c:pt idx="136">
                  <c:v>14.430555555555557</c:v>
                </c:pt>
                <c:pt idx="137">
                  <c:v>12.083333333333332</c:v>
                </c:pt>
                <c:pt idx="138">
                  <c:v>9.8750000000000053</c:v>
                </c:pt>
                <c:pt idx="139">
                  <c:v>9.9166666666666732</c:v>
                </c:pt>
                <c:pt idx="140">
                  <c:v>14.444444444444446</c:v>
                </c:pt>
                <c:pt idx="141">
                  <c:v>18.902777777777761</c:v>
                </c:pt>
                <c:pt idx="142">
                  <c:v>17.611111111111121</c:v>
                </c:pt>
                <c:pt idx="143">
                  <c:v>9.6944444444444446</c:v>
                </c:pt>
                <c:pt idx="144">
                  <c:v>4.2361111111111134</c:v>
                </c:pt>
                <c:pt idx="145">
                  <c:v>17.361111111111111</c:v>
                </c:pt>
                <c:pt idx="146">
                  <c:v>17.138888888888903</c:v>
                </c:pt>
                <c:pt idx="147">
                  <c:v>16.2083333333333</c:v>
                </c:pt>
                <c:pt idx="148">
                  <c:v>17.513888888888903</c:v>
                </c:pt>
                <c:pt idx="150">
                  <c:v>19</c:v>
                </c:pt>
                <c:pt idx="151">
                  <c:v>12.04166666666667</c:v>
                </c:pt>
                <c:pt idx="152">
                  <c:v>8.666666666666675</c:v>
                </c:pt>
                <c:pt idx="153">
                  <c:v>11.861111111111111</c:v>
                </c:pt>
                <c:pt idx="154">
                  <c:v>12.763888888888889</c:v>
                </c:pt>
                <c:pt idx="155">
                  <c:v>8.4166666666666732</c:v>
                </c:pt>
                <c:pt idx="156">
                  <c:v>11.083333333333334</c:v>
                </c:pt>
                <c:pt idx="157">
                  <c:v>17.666666666666668</c:v>
                </c:pt>
                <c:pt idx="158">
                  <c:v>17.4722222222222</c:v>
                </c:pt>
                <c:pt idx="159">
                  <c:v>20.638888888888903</c:v>
                </c:pt>
                <c:pt idx="160">
                  <c:v>17.7222222222222</c:v>
                </c:pt>
                <c:pt idx="161">
                  <c:v>12.75</c:v>
                </c:pt>
                <c:pt idx="162">
                  <c:v>8.9027777777777786</c:v>
                </c:pt>
                <c:pt idx="163">
                  <c:v>10.486111111111111</c:v>
                </c:pt>
                <c:pt idx="164">
                  <c:v>10.305555555555561</c:v>
                </c:pt>
                <c:pt idx="165">
                  <c:v>7.652777777777775</c:v>
                </c:pt>
                <c:pt idx="167">
                  <c:v>16.5833333333333</c:v>
                </c:pt>
                <c:pt idx="168">
                  <c:v>9.3611111111111089</c:v>
                </c:pt>
                <c:pt idx="169">
                  <c:v>10.805555555555564</c:v>
                </c:pt>
                <c:pt idx="170">
                  <c:v>7.2777777777777786</c:v>
                </c:pt>
                <c:pt idx="171">
                  <c:v>9.3750000000000053</c:v>
                </c:pt>
                <c:pt idx="172">
                  <c:v>14.01</c:v>
                </c:pt>
                <c:pt idx="173">
                  <c:v>15.000000000000002</c:v>
                </c:pt>
                <c:pt idx="175">
                  <c:v>28.89</c:v>
                </c:pt>
                <c:pt idx="176">
                  <c:v>15.430000000000001</c:v>
                </c:pt>
                <c:pt idx="177">
                  <c:v>16</c:v>
                </c:pt>
                <c:pt idx="178">
                  <c:v>12.527777777777771</c:v>
                </c:pt>
                <c:pt idx="180">
                  <c:v>14.736111111111102</c:v>
                </c:pt>
                <c:pt idx="181">
                  <c:v>17.902777777777761</c:v>
                </c:pt>
                <c:pt idx="182">
                  <c:v>22.638888888888903</c:v>
                </c:pt>
                <c:pt idx="183">
                  <c:v>7.7638888888888875</c:v>
                </c:pt>
                <c:pt idx="184">
                  <c:v>9.638888888888884</c:v>
                </c:pt>
                <c:pt idx="185">
                  <c:v>17.9861111111111</c:v>
                </c:pt>
                <c:pt idx="186">
                  <c:v>15.277777777777773</c:v>
                </c:pt>
                <c:pt idx="187">
                  <c:v>10.430555555555555</c:v>
                </c:pt>
                <c:pt idx="188">
                  <c:v>17.930555555555557</c:v>
                </c:pt>
                <c:pt idx="189">
                  <c:v>19.777777777777779</c:v>
                </c:pt>
                <c:pt idx="190">
                  <c:v>18.430555555555557</c:v>
                </c:pt>
                <c:pt idx="191">
                  <c:v>19.7083333333333</c:v>
                </c:pt>
                <c:pt idx="192">
                  <c:v>25.527777777777779</c:v>
                </c:pt>
                <c:pt idx="193">
                  <c:v>27.847222222222214</c:v>
                </c:pt>
                <c:pt idx="194">
                  <c:v>7.4305555555555545</c:v>
                </c:pt>
                <c:pt idx="195">
                  <c:v>8.8333333333333357</c:v>
                </c:pt>
                <c:pt idx="196">
                  <c:v>8.5</c:v>
                </c:pt>
                <c:pt idx="197">
                  <c:v>12.958333333333334</c:v>
                </c:pt>
                <c:pt idx="198">
                  <c:v>27.569444444444446</c:v>
                </c:pt>
                <c:pt idx="199">
                  <c:v>15.263888888888889</c:v>
                </c:pt>
                <c:pt idx="200">
                  <c:v>22.5</c:v>
                </c:pt>
                <c:pt idx="201">
                  <c:v>14.54166666666667</c:v>
                </c:pt>
                <c:pt idx="202">
                  <c:v>19.319444444444457</c:v>
                </c:pt>
                <c:pt idx="203">
                  <c:v>19.444444444444446</c:v>
                </c:pt>
                <c:pt idx="204">
                  <c:v>19.027777777777779</c:v>
                </c:pt>
                <c:pt idx="205">
                  <c:v>19.652777777777779</c:v>
                </c:pt>
                <c:pt idx="206">
                  <c:v>17.069444444444443</c:v>
                </c:pt>
                <c:pt idx="207">
                  <c:v>16.680555555555557</c:v>
                </c:pt>
                <c:pt idx="208">
                  <c:v>15.166666666666675</c:v>
                </c:pt>
                <c:pt idx="209">
                  <c:v>13.555555555555561</c:v>
                </c:pt>
                <c:pt idx="210">
                  <c:v>15.277777777777773</c:v>
                </c:pt>
                <c:pt idx="211">
                  <c:v>16.041666666666668</c:v>
                </c:pt>
                <c:pt idx="212">
                  <c:v>15.291666666666666</c:v>
                </c:pt>
                <c:pt idx="213">
                  <c:v>10.375000000000005</c:v>
                </c:pt>
                <c:pt idx="214">
                  <c:v>13.833333333333336</c:v>
                </c:pt>
                <c:pt idx="215">
                  <c:v>17.180555555555554</c:v>
                </c:pt>
                <c:pt idx="216">
                  <c:v>23.638888888888903</c:v>
                </c:pt>
                <c:pt idx="217">
                  <c:v>7.1527777777777759</c:v>
                </c:pt>
                <c:pt idx="218">
                  <c:v>10.527777777777773</c:v>
                </c:pt>
                <c:pt idx="219">
                  <c:v>11.013888888888889</c:v>
                </c:pt>
                <c:pt idx="220">
                  <c:v>20.208333333333304</c:v>
                </c:pt>
                <c:pt idx="221">
                  <c:v>7.9166666666666696</c:v>
                </c:pt>
                <c:pt idx="222">
                  <c:v>11.333333333333334</c:v>
                </c:pt>
                <c:pt idx="223">
                  <c:v>5.9166666666666696</c:v>
                </c:pt>
                <c:pt idx="224">
                  <c:v>12.097222222222223</c:v>
                </c:pt>
                <c:pt idx="225">
                  <c:v>3.2638888888888893</c:v>
                </c:pt>
                <c:pt idx="226">
                  <c:v>13.861111111111111</c:v>
                </c:pt>
                <c:pt idx="227">
                  <c:v>17.180555555555554</c:v>
                </c:pt>
                <c:pt idx="228">
                  <c:v>35.222222222222243</c:v>
                </c:pt>
                <c:pt idx="229">
                  <c:v>19.083333333333304</c:v>
                </c:pt>
                <c:pt idx="230">
                  <c:v>24.263888888888893</c:v>
                </c:pt>
                <c:pt idx="231">
                  <c:v>16.2222222222222</c:v>
                </c:pt>
                <c:pt idx="232">
                  <c:v>26.694444444444454</c:v>
                </c:pt>
                <c:pt idx="233">
                  <c:v>8.4444444444444446</c:v>
                </c:pt>
                <c:pt idx="234">
                  <c:v>7.25</c:v>
                </c:pt>
                <c:pt idx="235">
                  <c:v>13.958333333333336</c:v>
                </c:pt>
                <c:pt idx="236">
                  <c:v>15.694444444444446</c:v>
                </c:pt>
                <c:pt idx="237">
                  <c:v>31.555555555555554</c:v>
                </c:pt>
                <c:pt idx="238">
                  <c:v>47.097222222222221</c:v>
                </c:pt>
                <c:pt idx="239">
                  <c:v>27.166666666666664</c:v>
                </c:pt>
                <c:pt idx="240">
                  <c:v>26.847222222222211</c:v>
                </c:pt>
                <c:pt idx="241">
                  <c:v>17.222222222222204</c:v>
                </c:pt>
                <c:pt idx="242">
                  <c:v>16.638888888888903</c:v>
                </c:pt>
                <c:pt idx="243">
                  <c:v>17.847222222222211</c:v>
                </c:pt>
                <c:pt idx="244">
                  <c:v>25.791666666666668</c:v>
                </c:pt>
                <c:pt idx="245">
                  <c:v>22.402777777777761</c:v>
                </c:pt>
                <c:pt idx="246">
                  <c:v>21.888888888888893</c:v>
                </c:pt>
                <c:pt idx="247">
                  <c:v>16.972222222222204</c:v>
                </c:pt>
                <c:pt idx="248">
                  <c:v>6.6249999999999956</c:v>
                </c:pt>
                <c:pt idx="249">
                  <c:v>12.916666666666675</c:v>
                </c:pt>
                <c:pt idx="250">
                  <c:v>21.819444444444457</c:v>
                </c:pt>
                <c:pt idx="251">
                  <c:v>23.263888888888893</c:v>
                </c:pt>
                <c:pt idx="252">
                  <c:v>22.277777777777779</c:v>
                </c:pt>
                <c:pt idx="253">
                  <c:v>23.277777777777782</c:v>
                </c:pt>
                <c:pt idx="254">
                  <c:v>27.513888888888903</c:v>
                </c:pt>
                <c:pt idx="255">
                  <c:v>27.027777777777779</c:v>
                </c:pt>
                <c:pt idx="256">
                  <c:v>33.180555555555557</c:v>
                </c:pt>
                <c:pt idx="257">
                  <c:v>35.25</c:v>
                </c:pt>
                <c:pt idx="258">
                  <c:v>24.069444444444443</c:v>
                </c:pt>
                <c:pt idx="259">
                  <c:v>9.0000000000000018</c:v>
                </c:pt>
                <c:pt idx="260">
                  <c:v>8.4166666666666732</c:v>
                </c:pt>
                <c:pt idx="261">
                  <c:v>8.0972222222222232</c:v>
                </c:pt>
                <c:pt idx="262">
                  <c:v>9.5972222222222232</c:v>
                </c:pt>
                <c:pt idx="263">
                  <c:v>13.875000000000005</c:v>
                </c:pt>
                <c:pt idx="264">
                  <c:v>13.902777777777779</c:v>
                </c:pt>
                <c:pt idx="265">
                  <c:v>17.791666666666668</c:v>
                </c:pt>
                <c:pt idx="266">
                  <c:v>19.055555555555557</c:v>
                </c:pt>
                <c:pt idx="267">
                  <c:v>19.333333333333318</c:v>
                </c:pt>
                <c:pt idx="268">
                  <c:v>21.486111111111104</c:v>
                </c:pt>
                <c:pt idx="269">
                  <c:v>28.777777777777779</c:v>
                </c:pt>
                <c:pt idx="270">
                  <c:v>22.638888888888903</c:v>
                </c:pt>
                <c:pt idx="271">
                  <c:v>19.208333333333304</c:v>
                </c:pt>
                <c:pt idx="272">
                  <c:v>20.458333333333304</c:v>
                </c:pt>
                <c:pt idx="273">
                  <c:v>18.763888888888893</c:v>
                </c:pt>
                <c:pt idx="274">
                  <c:v>15.986111111111111</c:v>
                </c:pt>
                <c:pt idx="275">
                  <c:v>13.638888888888888</c:v>
                </c:pt>
                <c:pt idx="276">
                  <c:v>14.236111111111102</c:v>
                </c:pt>
                <c:pt idx="277">
                  <c:v>7.5694444444444464</c:v>
                </c:pt>
                <c:pt idx="278">
                  <c:v>15.013888888888889</c:v>
                </c:pt>
                <c:pt idx="279">
                  <c:v>11.527777777777773</c:v>
                </c:pt>
                <c:pt idx="280">
                  <c:v>17.111111111111121</c:v>
                </c:pt>
                <c:pt idx="281">
                  <c:v>34.138888888888907</c:v>
                </c:pt>
                <c:pt idx="282">
                  <c:v>14.944444444444446</c:v>
                </c:pt>
                <c:pt idx="283">
                  <c:v>8.5833333333333357</c:v>
                </c:pt>
                <c:pt idx="284">
                  <c:v>13.750000000000002</c:v>
                </c:pt>
                <c:pt idx="285">
                  <c:v>25.763888888888893</c:v>
                </c:pt>
                <c:pt idx="286">
                  <c:v>37.25</c:v>
                </c:pt>
                <c:pt idx="287">
                  <c:v>32.972222222222221</c:v>
                </c:pt>
                <c:pt idx="288">
                  <c:v>39</c:v>
                </c:pt>
                <c:pt idx="289">
                  <c:v>36.4166666666666</c:v>
                </c:pt>
                <c:pt idx="290">
                  <c:v>31.138888888888903</c:v>
                </c:pt>
                <c:pt idx="291">
                  <c:v>17.694444444444457</c:v>
                </c:pt>
                <c:pt idx="292">
                  <c:v>22.138888888888903</c:v>
                </c:pt>
                <c:pt idx="293">
                  <c:v>12.402777777777779</c:v>
                </c:pt>
                <c:pt idx="294">
                  <c:v>15.777777777777771</c:v>
                </c:pt>
                <c:pt idx="295">
                  <c:v>20.805555555555557</c:v>
                </c:pt>
                <c:pt idx="296">
                  <c:v>38.180555555555557</c:v>
                </c:pt>
                <c:pt idx="297">
                  <c:v>29.25</c:v>
                </c:pt>
                <c:pt idx="298">
                  <c:v>22.416666666666668</c:v>
                </c:pt>
                <c:pt idx="299">
                  <c:v>15.430555555555555</c:v>
                </c:pt>
                <c:pt idx="300">
                  <c:v>29.652777777777782</c:v>
                </c:pt>
                <c:pt idx="301">
                  <c:v>43.458333333333336</c:v>
                </c:pt>
                <c:pt idx="302">
                  <c:v>51.138888888888914</c:v>
                </c:pt>
                <c:pt idx="303">
                  <c:v>30.041666666666668</c:v>
                </c:pt>
                <c:pt idx="304">
                  <c:v>46.3472222222222</c:v>
                </c:pt>
                <c:pt idx="305">
                  <c:v>32.180555555555557</c:v>
                </c:pt>
                <c:pt idx="306">
                  <c:v>17.625</c:v>
                </c:pt>
                <c:pt idx="307">
                  <c:v>30.9861111111111</c:v>
                </c:pt>
                <c:pt idx="308">
                  <c:v>50.611111111111107</c:v>
                </c:pt>
                <c:pt idx="309">
                  <c:v>17.638888888888903</c:v>
                </c:pt>
                <c:pt idx="310">
                  <c:v>5.4305555555555545</c:v>
                </c:pt>
                <c:pt idx="311">
                  <c:v>9.2777777777777715</c:v>
                </c:pt>
                <c:pt idx="312">
                  <c:v>13.972222222222229</c:v>
                </c:pt>
                <c:pt idx="313">
                  <c:v>27.7083333333333</c:v>
                </c:pt>
                <c:pt idx="314">
                  <c:v>52.8472222222222</c:v>
                </c:pt>
                <c:pt idx="315">
                  <c:v>13.527777777777773</c:v>
                </c:pt>
                <c:pt idx="316">
                  <c:v>20.444444444444446</c:v>
                </c:pt>
                <c:pt idx="317">
                  <c:v>34.8472222222222</c:v>
                </c:pt>
                <c:pt idx="318">
                  <c:v>60.125000000000021</c:v>
                </c:pt>
                <c:pt idx="319">
                  <c:v>57</c:v>
                </c:pt>
                <c:pt idx="320">
                  <c:v>53.180555555555557</c:v>
                </c:pt>
                <c:pt idx="321">
                  <c:v>22.805555555555557</c:v>
                </c:pt>
                <c:pt idx="322">
                  <c:v>25.194444444444457</c:v>
                </c:pt>
                <c:pt idx="323">
                  <c:v>28.555555555555554</c:v>
                </c:pt>
                <c:pt idx="324">
                  <c:v>82.722222222222229</c:v>
                </c:pt>
                <c:pt idx="325">
                  <c:v>84.097222222222257</c:v>
                </c:pt>
                <c:pt idx="326">
                  <c:v>60.511376564277548</c:v>
                </c:pt>
                <c:pt idx="327">
                  <c:v>70.721700796359457</c:v>
                </c:pt>
                <c:pt idx="328">
                  <c:v>97.146899886234351</c:v>
                </c:pt>
                <c:pt idx="329">
                  <c:v>72.624004550625671</c:v>
                </c:pt>
                <c:pt idx="330">
                  <c:v>69.673492605233179</c:v>
                </c:pt>
                <c:pt idx="331">
                  <c:v>20.705346985210454</c:v>
                </c:pt>
                <c:pt idx="332">
                  <c:v>9.9126848691695209</c:v>
                </c:pt>
                <c:pt idx="333">
                  <c:v>41.358930602957912</c:v>
                </c:pt>
                <c:pt idx="334">
                  <c:v>55.852673492605213</c:v>
                </c:pt>
                <c:pt idx="335">
                  <c:v>101.09385665529012</c:v>
                </c:pt>
                <c:pt idx="336">
                  <c:v>38.718998862343575</c:v>
                </c:pt>
                <c:pt idx="337">
                  <c:v>61.481939704209324</c:v>
                </c:pt>
                <c:pt idx="338">
                  <c:v>39.288395904436889</c:v>
                </c:pt>
                <c:pt idx="339">
                  <c:v>104.74317406143346</c:v>
                </c:pt>
                <c:pt idx="340">
                  <c:v>38.708333333333357</c:v>
                </c:pt>
                <c:pt idx="341">
                  <c:v>28.902777777777761</c:v>
                </c:pt>
                <c:pt idx="342">
                  <c:v>26.4722222222222</c:v>
                </c:pt>
                <c:pt idx="343">
                  <c:v>51.166666666666629</c:v>
                </c:pt>
                <c:pt idx="344">
                  <c:v>103.58333333333329</c:v>
                </c:pt>
                <c:pt idx="345">
                  <c:v>96.6388888888888</c:v>
                </c:pt>
                <c:pt idx="346">
                  <c:v>44.222222222222243</c:v>
                </c:pt>
                <c:pt idx="347">
                  <c:v>64.722222222222229</c:v>
                </c:pt>
                <c:pt idx="348">
                  <c:v>67.111111111111114</c:v>
                </c:pt>
                <c:pt idx="349">
                  <c:v>58.166666666666629</c:v>
                </c:pt>
                <c:pt idx="350">
                  <c:v>65.8888888888888</c:v>
                </c:pt>
                <c:pt idx="351">
                  <c:v>23.055555555555557</c:v>
                </c:pt>
                <c:pt idx="352">
                  <c:v>32.4166666666666</c:v>
                </c:pt>
                <c:pt idx="353">
                  <c:v>29.875000000000004</c:v>
                </c:pt>
                <c:pt idx="354">
                  <c:v>35.555555555555557</c:v>
                </c:pt>
                <c:pt idx="355">
                  <c:v>31.0833333333333</c:v>
                </c:pt>
                <c:pt idx="356">
                  <c:v>35.291666666666629</c:v>
                </c:pt>
                <c:pt idx="357">
                  <c:v>50.388888888888893</c:v>
                </c:pt>
                <c:pt idx="358">
                  <c:v>56.888888888888893</c:v>
                </c:pt>
                <c:pt idx="359">
                  <c:v>79.861111111111114</c:v>
                </c:pt>
                <c:pt idx="360">
                  <c:v>136.73611111111103</c:v>
                </c:pt>
                <c:pt idx="361">
                  <c:v>47.097222222222221</c:v>
                </c:pt>
                <c:pt idx="362">
                  <c:v>10.694444444444446</c:v>
                </c:pt>
                <c:pt idx="363">
                  <c:v>48.625000000000021</c:v>
                </c:pt>
                <c:pt idx="364">
                  <c:v>82.194444444444443</c:v>
                </c:pt>
              </c:numCache>
            </c:numRef>
          </c:yVal>
          <c:smooth val="0"/>
          <c:extLst>
            <c:ext xmlns:c16="http://schemas.microsoft.com/office/drawing/2014/chart" uri="{C3380CC4-5D6E-409C-BE32-E72D297353CC}">
              <c16:uniqueId val="{00000000-E59F-4D1C-A481-9E26738C1507}"/>
            </c:ext>
          </c:extLst>
        </c:ser>
        <c:dLbls>
          <c:showLegendKey val="0"/>
          <c:showVal val="0"/>
          <c:showCatName val="0"/>
          <c:showSerName val="0"/>
          <c:showPercent val="0"/>
          <c:showBubbleSize val="0"/>
        </c:dLbls>
        <c:axId val="122924416"/>
        <c:axId val="122934784"/>
      </c:scatterChart>
      <c:valAx>
        <c:axId val="122924416"/>
        <c:scaling>
          <c:orientation val="minMax"/>
        </c:scaling>
        <c:delete val="0"/>
        <c:axPos val="b"/>
        <c:title>
          <c:tx>
            <c:rich>
              <a:bodyPr/>
              <a:lstStyle/>
              <a:p>
                <a:pPr>
                  <a:defRPr/>
                </a:pPr>
                <a:r>
                  <a:rPr lang="hr-HR"/>
                  <a:t>A</a:t>
                </a:r>
                <a:r>
                  <a:rPr lang="en-US"/>
                  <a:t> -C (µg/m3</a:t>
                </a:r>
                <a:r>
                  <a:rPr lang="hr-HR"/>
                  <a:t>)</a:t>
                </a:r>
                <a:r>
                  <a:rPr lang="en-US"/>
                  <a:t>
</a:t>
                </a:r>
              </a:p>
            </c:rich>
          </c:tx>
          <c:overlay val="0"/>
        </c:title>
        <c:numFmt formatCode="0" sourceLinked="0"/>
        <c:majorTickMark val="out"/>
        <c:minorTickMark val="none"/>
        <c:tickLblPos val="nextTo"/>
        <c:crossAx val="122934784"/>
        <c:crosses val="autoZero"/>
        <c:crossBetween val="midCat"/>
      </c:valAx>
      <c:valAx>
        <c:axId val="122934784"/>
        <c:scaling>
          <c:orientation val="minMax"/>
        </c:scaling>
        <c:delete val="0"/>
        <c:axPos val="l"/>
        <c:majorGridlines/>
        <c:title>
          <c:tx>
            <c:rich>
              <a:bodyPr rot="-5400000" vert="horz"/>
              <a:lstStyle/>
              <a:p>
                <a:pPr>
                  <a:defRPr/>
                </a:pPr>
                <a:r>
                  <a:rPr lang="hr-HR"/>
                  <a:t>B -</a:t>
                </a:r>
                <a:r>
                  <a:rPr lang="hr-HR" sz="1000" b="0" i="0" u="none" strike="noStrike" baseline="0"/>
                  <a:t>C (µg/m3</a:t>
                </a:r>
                <a:endParaRPr lang="en-US"/>
              </a:p>
            </c:rich>
          </c:tx>
          <c:overlay val="0"/>
        </c:title>
        <c:numFmt formatCode="0" sourceLinked="0"/>
        <c:majorTickMark val="out"/>
        <c:minorTickMark val="none"/>
        <c:tickLblPos val="nextTo"/>
        <c:crossAx val="122924416"/>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5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smtClean="0"/>
              <a:t>European Union IPA 2013 Programme for Croatia</a:t>
            </a:r>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5DBEA4-0E45-44CB-9F27-4B833CEA93C2}" type="datetimeFigureOut">
              <a:rPr lang="en-GB" smtClean="0"/>
              <a:t>04/06/2018</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4DF6EA-D19D-437A-A4CB-4730C816FDE4}" type="slidenum">
              <a:rPr lang="en-GB" smtClean="0"/>
              <a:t>‹#›</a:t>
            </a:fld>
            <a:endParaRPr lang="en-GB"/>
          </a:p>
        </p:txBody>
      </p:sp>
    </p:spTree>
    <p:extLst>
      <p:ext uri="{BB962C8B-B14F-4D97-AF65-F5344CB8AC3E}">
        <p14:creationId xmlns:p14="http://schemas.microsoft.com/office/powerpoint/2010/main" val="2368406083"/>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European Union IPA 2013 Programme for Croatia</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BD311-196A-45E2-A9B8-227934A99DF1}" type="datetimeFigureOut">
              <a:rPr lang="en-US" smtClean="0"/>
              <a:pPr/>
              <a:t>6/4/2018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282F69-6CD6-4349-8579-1B7D032BC079}" type="slidenum">
              <a:rPr lang="en-US" smtClean="0"/>
              <a:pPr/>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hr-HR"/>
          </a:p>
        </p:txBody>
      </p:sp>
      <p:sp>
        <p:nvSpPr>
          <p:cNvPr id="5" name="Header Placeholder 4"/>
          <p:cNvSpPr>
            <a:spLocks noGrp="1"/>
          </p:cNvSpPr>
          <p:nvPr>
            <p:ph type="hdr" sz="quarter" idx="10"/>
          </p:nvPr>
        </p:nvSpPr>
        <p:spPr/>
        <p:txBody>
          <a:bodyPr/>
          <a:lstStyle/>
          <a:p>
            <a:r>
              <a:rPr lang="en-US" smtClean="0"/>
              <a:t>European Union IPA 2013 Programme for Croatia</a:t>
            </a:r>
            <a:endParaRPr lang="en-US"/>
          </a:p>
        </p:txBody>
      </p:sp>
    </p:spTree>
    <p:extLst>
      <p:ext uri="{BB962C8B-B14F-4D97-AF65-F5344CB8AC3E}">
        <p14:creationId xmlns:p14="http://schemas.microsoft.com/office/powerpoint/2010/main" val="3844859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5D69A6A5-3551-4C1E-888D-99F219DB02CB}" type="datetime1">
              <a:rPr lang="hr-HR" smtClean="0"/>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9FA51B83-6358-468C-A55C-A2A49BF4EE73}" type="datetime1">
              <a:rPr lang="hr-HR" smtClean="0"/>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4A72FBC-F2D6-4C45-B05B-1DBF8AFB7C36}" type="datetime1">
              <a:rPr lang="hr-HR" smtClean="0"/>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3008B59-7A39-4A02-873A-8A3C834BAD67}" type="datetime1">
              <a:rPr lang="hr-HR" smtClean="0"/>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8C6F2B9-F5E9-41B0-987A-D944F5F8929D}" type="datetime1">
              <a:rPr lang="hr-HR" smtClean="0"/>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8D50EE09-A866-4F6C-9D43-463F6F31EE55}" type="datetime1">
              <a:rPr lang="hr-HR" smtClean="0"/>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2C9660CF-876E-40DB-BC94-BD929996DFEE}" type="datetime1">
              <a:rPr lang="hr-HR" smtClean="0"/>
              <a:t>4.6.2018.</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35ACDA5B-90E8-4FBE-A23F-36920EE0CA7F}" type="datetime1">
              <a:rPr lang="hr-HR" smtClean="0"/>
              <a:t>4.6.2018.</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ACE63F8-0311-456F-9637-BC71F3D104BC}" type="datetime1">
              <a:rPr lang="hr-HR" smtClean="0"/>
              <a:t>4.6.2018.</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B249923-60DF-4950-97A7-B9486DFD3722}" type="datetime1">
              <a:rPr lang="hr-HR" smtClean="0"/>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F763593-67FD-4130-B879-F31F9D3D137B}" type="datetime1">
              <a:rPr lang="hr-HR" smtClean="0"/>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5095899F-0296-4139-9A0A-7827FFFF35EB}" type="datetime1">
              <a:rPr lang="hr-HR" smtClean="0"/>
              <a:t>4.6.2018.</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4.wmf"/><Relationship Id="rId5" Type="http://schemas.openxmlformats.org/officeDocument/2006/relationships/oleObject" Target="../embeddings/oleObject1.bin"/><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51.png"/><Relationship Id="rId3" Type="http://schemas.openxmlformats.org/officeDocument/2006/relationships/image" Target="../media/image10.jpeg"/><Relationship Id="rId7" Type="http://schemas.openxmlformats.org/officeDocument/2006/relationships/image" Target="../media/image48.png"/><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9.png"/><Relationship Id="rId1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5.jpeg"/></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8.png"/><Relationship Id="rId4" Type="http://schemas.openxmlformats.org/officeDocument/2006/relationships/image" Target="../media/image57.jpeg"/></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 Id="rId9" Type="http://schemas.openxmlformats.org/officeDocument/2006/relationships/image" Target="../media/image9.png"/></Relationships>
</file>

<file path=ppt/slides/_rels/slide47.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10" Type="http://schemas.openxmlformats.org/officeDocument/2006/relationships/image" Target="../media/image9.png"/><Relationship Id="rId4" Type="http://schemas.openxmlformats.org/officeDocument/2006/relationships/image" Target="../media/image70.jpe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7.jpeg"/></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7.jpeg"/></Relationships>
</file>

<file path=ppt/slides/_rels/slide53.xml.rels><?xml version="1.0" encoding="UTF-8" standalone="yes"?>
<Relationships xmlns="http://schemas.openxmlformats.org/package/2006/relationships"><Relationship Id="rId8" Type="http://schemas.openxmlformats.org/officeDocument/2006/relationships/hyperlink" Target="http://narodne-novine.nn.hr/clanci/sluzbeni/2016_08_73_1746.html" TargetMode="External"/><Relationship Id="rId3" Type="http://schemas.openxmlformats.org/officeDocument/2006/relationships/hyperlink" Target="http://narodne-novine.nn.hr/clanci/sluzbeni/2011_11_130_2601.html" TargetMode="External"/><Relationship Id="rId7" Type="http://schemas.openxmlformats.org/officeDocument/2006/relationships/hyperlink" Target="http://narodne-novine.nn.hr/clanci/sluzbeni/2014_01_1_24.html"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narodne-novine.nn.hr/clanci/sluzbeni/2012_10_117_2521.html" TargetMode="External"/><Relationship Id="rId5" Type="http://schemas.openxmlformats.org/officeDocument/2006/relationships/hyperlink" Target="http://narodne-novine.nn.hr/clanci/sluzbeni/2017_06_61_1381.html" TargetMode="External"/><Relationship Id="rId10" Type="http://schemas.openxmlformats.org/officeDocument/2006/relationships/image" Target="../media/image9.png"/><Relationship Id="rId4" Type="http://schemas.openxmlformats.org/officeDocument/2006/relationships/hyperlink" Target="http://narodne-novine.nn.hr/clanci/sluzbeni/2014_04_47_874.html" TargetMode="External"/><Relationship Id="rId9" Type="http://schemas.openxmlformats.org/officeDocument/2006/relationships/hyperlink" Target="http://narodne-novine.nn.hr/clanci/sluzbeni/2017_08_79_1967.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chart" Target="../charts/char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
        <p:nvSpPr>
          <p:cNvPr id="15" name="Podnaslov 2"/>
          <p:cNvSpPr txBox="1">
            <a:spLocks/>
          </p:cNvSpPr>
          <p:nvPr/>
        </p:nvSpPr>
        <p:spPr bwMode="auto">
          <a:xfrm>
            <a:off x="623088" y="1980621"/>
            <a:ext cx="8520912" cy="426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3200" b="0" i="0" u="none" strike="noStrike" kern="1200" cap="none" spc="0" normalizeH="0" baseline="0" noProof="0" dirty="0" smtClean="0">
                <a:ln>
                  <a:noFill/>
                </a:ln>
                <a:solidFill>
                  <a:schemeClr val="bg1"/>
                </a:solidFill>
                <a:effectLst/>
                <a:uLnTx/>
                <a:uFillTx/>
                <a:latin typeface="+mn-lt"/>
                <a:ea typeface="+mn-ea"/>
                <a:cs typeface="+mn-cs"/>
              </a:rPr>
              <a:t>Enhanced environmental protection inspection for efficient control of air quality monitoring and of all entities under obligation within system of greenhouse gas emission allowance trading, in order to achieve better quality of air in Republic of Croatia</a:t>
            </a:r>
            <a:endParaRPr kumimoji="0" lang="hr-HR" sz="3200" b="0" i="0" u="none" strike="noStrike" kern="1200" cap="none" spc="0" normalizeH="0" baseline="0" noProof="0" dirty="0" smtClean="0">
              <a:ln>
                <a:noFill/>
              </a:ln>
              <a:solidFill>
                <a:schemeClr val="bg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endParaRPr kumimoji="0" lang="hr-HR"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sp>
        <p:nvSpPr>
          <p:cNvPr id="16" name="Podnaslov 2"/>
          <p:cNvSpPr txBox="1">
            <a:spLocks/>
          </p:cNvSpPr>
          <p:nvPr/>
        </p:nvSpPr>
        <p:spPr>
          <a:xfrm>
            <a:off x="6783355" y="6648544"/>
            <a:ext cx="2352651" cy="26816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smtClean="0">
                <a:solidFill>
                  <a:schemeClr val="accent1">
                    <a:lumMod val="50000"/>
                  </a:schemeClr>
                </a:solidFill>
              </a:rPr>
              <a:t>This project is funded by the European Union</a:t>
            </a:r>
            <a:endParaRPr lang="en-GB" sz="1000" dirty="0">
              <a:solidFill>
                <a:schemeClr val="accent1">
                  <a:lumMod val="50000"/>
                </a:schemeClr>
              </a:solidFill>
            </a:endParaRPr>
          </a:p>
        </p:txBody>
      </p:sp>
      <p:sp>
        <p:nvSpPr>
          <p:cNvPr id="2" name="Slide Number Placeholder 1"/>
          <p:cNvSpPr>
            <a:spLocks noGrp="1"/>
          </p:cNvSpPr>
          <p:nvPr>
            <p:ph type="sldNum" sz="quarter" idx="12"/>
          </p:nvPr>
        </p:nvSpPr>
        <p:spPr/>
        <p:txBody>
          <a:bodyPr/>
          <a:lstStyle/>
          <a:p>
            <a:pPr>
              <a:defRPr/>
            </a:pPr>
            <a:fld id="{A9DA49DB-6967-4B0E-AC43-751D0026E287}" type="slidenum">
              <a:rPr lang="hr-HR" smtClean="0"/>
              <a:pPr>
                <a:defRPr/>
              </a:pPr>
              <a:t>1</a:t>
            </a:fld>
            <a:endParaRPr lang="hr-HR"/>
          </a:p>
        </p:txBody>
      </p:sp>
    </p:spTree>
    <p:extLst>
      <p:ext uri="{BB962C8B-B14F-4D97-AF65-F5344CB8AC3E}">
        <p14:creationId xmlns:p14="http://schemas.microsoft.com/office/powerpoint/2010/main" val="553821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EXAMPLES OF FIBERS</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5" descr="vlakna1"/>
          <p:cNvPicPr>
            <a:picLocks noChangeAspect="1" noChangeArrowheads="1"/>
          </p:cNvPicPr>
          <p:nvPr/>
        </p:nvPicPr>
        <p:blipFill>
          <a:blip r:embed="rId3" cstate="print"/>
          <a:srcRect/>
          <a:stretch>
            <a:fillRect/>
          </a:stretch>
        </p:blipFill>
        <p:spPr bwMode="auto">
          <a:xfrm>
            <a:off x="1619251" y="1451958"/>
            <a:ext cx="1977042" cy="1977042"/>
          </a:xfrm>
          <a:prstGeom prst="rect">
            <a:avLst/>
          </a:prstGeom>
          <a:noFill/>
          <a:ln w="9525">
            <a:noFill/>
            <a:miter lim="800000"/>
            <a:headEnd/>
            <a:tailEnd/>
          </a:ln>
        </p:spPr>
      </p:pic>
      <p:pic>
        <p:nvPicPr>
          <p:cNvPr id="12" name="Picture 6" descr="vlakna2"/>
          <p:cNvPicPr>
            <a:picLocks noChangeAspect="1" noChangeArrowheads="1"/>
          </p:cNvPicPr>
          <p:nvPr/>
        </p:nvPicPr>
        <p:blipFill>
          <a:blip r:embed="rId4" cstate="print"/>
          <a:srcRect/>
          <a:stretch>
            <a:fillRect/>
          </a:stretch>
        </p:blipFill>
        <p:spPr bwMode="auto">
          <a:xfrm>
            <a:off x="4787901" y="1451958"/>
            <a:ext cx="1977042" cy="1977042"/>
          </a:xfrm>
          <a:prstGeom prst="rect">
            <a:avLst/>
          </a:prstGeom>
          <a:noFill/>
          <a:ln w="9525">
            <a:noFill/>
            <a:miter lim="800000"/>
            <a:headEnd/>
            <a:tailEnd/>
          </a:ln>
        </p:spPr>
      </p:pic>
      <p:pic>
        <p:nvPicPr>
          <p:cNvPr id="13" name="Picture 7" descr="vlakna3"/>
          <p:cNvPicPr>
            <a:picLocks noChangeAspect="1" noChangeArrowheads="1"/>
          </p:cNvPicPr>
          <p:nvPr/>
        </p:nvPicPr>
        <p:blipFill>
          <a:blip r:embed="rId5" cstate="print"/>
          <a:srcRect/>
          <a:stretch>
            <a:fillRect/>
          </a:stretch>
        </p:blipFill>
        <p:spPr bwMode="auto">
          <a:xfrm>
            <a:off x="1619251" y="4260246"/>
            <a:ext cx="1977042" cy="1977042"/>
          </a:xfrm>
          <a:prstGeom prst="rect">
            <a:avLst/>
          </a:prstGeom>
          <a:noFill/>
          <a:ln w="9525">
            <a:noFill/>
            <a:miter lim="800000"/>
            <a:headEnd/>
            <a:tailEnd/>
          </a:ln>
        </p:spPr>
      </p:pic>
      <p:pic>
        <p:nvPicPr>
          <p:cNvPr id="14" name="Picture 8" descr="vlakna4"/>
          <p:cNvPicPr>
            <a:picLocks noChangeAspect="1" noChangeArrowheads="1"/>
          </p:cNvPicPr>
          <p:nvPr/>
        </p:nvPicPr>
        <p:blipFill>
          <a:blip r:embed="rId6" cstate="print"/>
          <a:srcRect/>
          <a:stretch>
            <a:fillRect/>
          </a:stretch>
        </p:blipFill>
        <p:spPr bwMode="auto">
          <a:xfrm>
            <a:off x="4787901" y="4260246"/>
            <a:ext cx="1977042" cy="1977042"/>
          </a:xfrm>
          <a:prstGeom prst="rect">
            <a:avLst/>
          </a:prstGeom>
          <a:noFill/>
          <a:ln w="9525">
            <a:noFill/>
            <a:miter lim="800000"/>
            <a:headEnd/>
            <a:tailEnd/>
          </a:ln>
        </p:spPr>
      </p:pic>
      <p:pic>
        <p:nvPicPr>
          <p:cNvPr id="16" name="Picture 3"/>
          <p:cNvPicPr>
            <a:picLocks noChangeAspect="1" noChangeArrowheads="1"/>
          </p:cNvPicPr>
          <p:nvPr/>
        </p:nvPicPr>
        <p:blipFill>
          <a:blip r:embed="rId7"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10</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EXAMPLES OF POLLEN</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4" descr="pelud1"/>
          <p:cNvPicPr>
            <a:picLocks noChangeAspect="1" noChangeArrowheads="1"/>
          </p:cNvPicPr>
          <p:nvPr/>
        </p:nvPicPr>
        <p:blipFill>
          <a:blip r:embed="rId3" cstate="print"/>
          <a:srcRect/>
          <a:stretch>
            <a:fillRect/>
          </a:stretch>
        </p:blipFill>
        <p:spPr bwMode="auto">
          <a:xfrm>
            <a:off x="1763713" y="1391571"/>
            <a:ext cx="2039016" cy="2039017"/>
          </a:xfrm>
          <a:prstGeom prst="rect">
            <a:avLst/>
          </a:prstGeom>
          <a:noFill/>
          <a:ln w="9525">
            <a:noFill/>
            <a:miter lim="800000"/>
            <a:headEnd/>
            <a:tailEnd/>
          </a:ln>
        </p:spPr>
      </p:pic>
      <p:pic>
        <p:nvPicPr>
          <p:cNvPr id="12" name="Picture 5" descr="pelud2"/>
          <p:cNvPicPr>
            <a:picLocks noChangeAspect="1" noChangeArrowheads="1"/>
          </p:cNvPicPr>
          <p:nvPr/>
        </p:nvPicPr>
        <p:blipFill>
          <a:blip r:embed="rId4" cstate="print"/>
          <a:srcRect/>
          <a:stretch>
            <a:fillRect/>
          </a:stretch>
        </p:blipFill>
        <p:spPr bwMode="auto">
          <a:xfrm>
            <a:off x="4500564" y="1391198"/>
            <a:ext cx="2037802" cy="2037802"/>
          </a:xfrm>
          <a:prstGeom prst="rect">
            <a:avLst/>
          </a:prstGeom>
          <a:noFill/>
          <a:ln w="9525">
            <a:noFill/>
            <a:miter lim="800000"/>
            <a:headEnd/>
            <a:tailEnd/>
          </a:ln>
        </p:spPr>
      </p:pic>
      <p:pic>
        <p:nvPicPr>
          <p:cNvPr id="13" name="Picture 6" descr="pelud3"/>
          <p:cNvPicPr>
            <a:picLocks noChangeAspect="1" noChangeArrowheads="1"/>
          </p:cNvPicPr>
          <p:nvPr/>
        </p:nvPicPr>
        <p:blipFill>
          <a:blip r:embed="rId5" cstate="print"/>
          <a:srcRect/>
          <a:stretch>
            <a:fillRect/>
          </a:stretch>
        </p:blipFill>
        <p:spPr bwMode="auto">
          <a:xfrm>
            <a:off x="1763713" y="4126834"/>
            <a:ext cx="2039016" cy="2039016"/>
          </a:xfrm>
          <a:prstGeom prst="rect">
            <a:avLst/>
          </a:prstGeom>
          <a:noFill/>
          <a:ln w="9525">
            <a:noFill/>
            <a:miter lim="800000"/>
            <a:headEnd/>
            <a:tailEnd/>
          </a:ln>
        </p:spPr>
      </p:pic>
      <p:pic>
        <p:nvPicPr>
          <p:cNvPr id="14" name="Picture 7" descr="pelud4"/>
          <p:cNvPicPr>
            <a:picLocks noChangeAspect="1" noChangeArrowheads="1"/>
          </p:cNvPicPr>
          <p:nvPr/>
        </p:nvPicPr>
        <p:blipFill>
          <a:blip r:embed="rId6" cstate="print"/>
          <a:srcRect/>
          <a:stretch>
            <a:fillRect/>
          </a:stretch>
        </p:blipFill>
        <p:spPr bwMode="auto">
          <a:xfrm>
            <a:off x="4500564" y="4126461"/>
            <a:ext cx="2037802" cy="2037802"/>
          </a:xfrm>
          <a:prstGeom prst="rect">
            <a:avLst/>
          </a:prstGeom>
          <a:noFill/>
          <a:ln w="9525">
            <a:noFill/>
            <a:miter lim="800000"/>
            <a:headEnd/>
            <a:tailEnd/>
          </a:ln>
        </p:spPr>
      </p:pic>
      <p:pic>
        <p:nvPicPr>
          <p:cNvPr id="15" name="Picture 3"/>
          <p:cNvPicPr>
            <a:picLocks noChangeAspect="1" noChangeArrowheads="1"/>
          </p:cNvPicPr>
          <p:nvPr/>
        </p:nvPicPr>
        <p:blipFill>
          <a:blip r:embed="rId7"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11</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WHAT AND HOW TO DO NEXT?</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ravokutnik 9"/>
          <p:cNvSpPr/>
          <p:nvPr/>
        </p:nvSpPr>
        <p:spPr>
          <a:xfrm>
            <a:off x="975091" y="1664518"/>
            <a:ext cx="7179864" cy="3847207"/>
          </a:xfrm>
          <a:prstGeom prst="rect">
            <a:avLst/>
          </a:prstGeom>
        </p:spPr>
        <p:txBody>
          <a:bodyPr wrap="square">
            <a:spAutoFit/>
          </a:bodyPr>
          <a:lstStyle/>
          <a:p>
            <a:pPr>
              <a:buFont typeface="Arial" pitchFamily="34" charset="0"/>
              <a:buChar char="•"/>
            </a:pPr>
            <a:r>
              <a:rPr lang="hr-HR" sz="2400" b="1" dirty="0" smtClean="0">
                <a:solidFill>
                  <a:srgbClr val="0070C0"/>
                </a:solidFill>
              </a:rPr>
              <a:t>The different particle size</a:t>
            </a:r>
          </a:p>
          <a:p>
            <a:pPr>
              <a:buFont typeface="Arial" pitchFamily="34" charset="0"/>
              <a:buChar char="•"/>
            </a:pPr>
            <a:r>
              <a:rPr lang="en-US" sz="2400" b="1" dirty="0" smtClean="0">
                <a:solidFill>
                  <a:srgbClr val="0070C0"/>
                </a:solidFill>
              </a:rPr>
              <a:t>Different forms of particulate matter</a:t>
            </a:r>
            <a:endParaRPr lang="hr-HR" sz="2400" b="1" dirty="0" smtClean="0">
              <a:solidFill>
                <a:srgbClr val="0070C0"/>
              </a:solidFill>
            </a:endParaRPr>
          </a:p>
          <a:p>
            <a:pPr>
              <a:buFont typeface="Arial" pitchFamily="34" charset="0"/>
              <a:buChar char="•"/>
            </a:pPr>
            <a:r>
              <a:rPr lang="en-US" sz="2400" b="1" dirty="0" smtClean="0">
                <a:solidFill>
                  <a:srgbClr val="0070C0"/>
                </a:solidFill>
              </a:rPr>
              <a:t>The different composition of the particles</a:t>
            </a:r>
            <a:endParaRPr lang="hr-HR" sz="2400" b="1" dirty="0" smtClean="0">
              <a:solidFill>
                <a:srgbClr val="0070C0"/>
              </a:solidFill>
            </a:endParaRPr>
          </a:p>
          <a:p>
            <a:pPr>
              <a:buFont typeface="Arial" pitchFamily="34" charset="0"/>
              <a:buChar char="•"/>
            </a:pPr>
            <a:r>
              <a:rPr lang="en-US" sz="2400" b="1" dirty="0" smtClean="0">
                <a:solidFill>
                  <a:srgbClr val="0070C0"/>
                </a:solidFill>
              </a:rPr>
              <a:t>Different densities of the particles</a:t>
            </a:r>
            <a:endParaRPr lang="hr-HR" sz="2400" b="1" dirty="0" smtClean="0">
              <a:solidFill>
                <a:srgbClr val="0070C0"/>
              </a:solidFill>
            </a:endParaRPr>
          </a:p>
          <a:p>
            <a:pPr>
              <a:buFont typeface="Arial" pitchFamily="34" charset="0"/>
              <a:buChar char="•"/>
            </a:pPr>
            <a:r>
              <a:rPr lang="hr-HR" sz="2400" b="1" dirty="0" smtClean="0">
                <a:solidFill>
                  <a:srgbClr val="0070C0"/>
                </a:solidFill>
              </a:rPr>
              <a:t>Different concentrations of particles</a:t>
            </a:r>
          </a:p>
          <a:p>
            <a:pPr>
              <a:buFont typeface="Arial" pitchFamily="34" charset="0"/>
              <a:buChar char="•"/>
            </a:pPr>
            <a:r>
              <a:rPr lang="hr-HR" sz="2400" b="1" dirty="0" smtClean="0">
                <a:solidFill>
                  <a:srgbClr val="0070C0"/>
                </a:solidFill>
              </a:rPr>
              <a:t>etc.</a:t>
            </a:r>
          </a:p>
          <a:p>
            <a:r>
              <a:rPr lang="en-US" sz="2400" b="1" dirty="0" smtClean="0">
                <a:solidFill>
                  <a:srgbClr val="0070C0"/>
                </a:solidFill>
              </a:rPr>
              <a:t>All of these properties determine the behavior of particles in the air.</a:t>
            </a:r>
            <a:endParaRPr lang="hr-HR" sz="2400" b="1" dirty="0" smtClean="0">
              <a:solidFill>
                <a:srgbClr val="0070C0"/>
              </a:solidFill>
            </a:endParaRPr>
          </a:p>
          <a:p>
            <a:endParaRPr lang="hr-HR" sz="2400" b="1" dirty="0" smtClean="0">
              <a:solidFill>
                <a:srgbClr val="0070C0"/>
              </a:solidFill>
            </a:endParaRPr>
          </a:p>
          <a:p>
            <a:r>
              <a:rPr lang="hr-HR" sz="2800" b="1" dirty="0" smtClean="0">
                <a:solidFill>
                  <a:srgbClr val="0070C0"/>
                </a:solidFill>
              </a:rPr>
              <a:t>How to describe them?</a:t>
            </a:r>
            <a:endParaRPr lang="en-GB" sz="2800" b="1" dirty="0">
              <a:solidFill>
                <a:srgbClr val="0070C0"/>
              </a:solidFill>
            </a:endParaRPr>
          </a:p>
        </p:txBody>
      </p:sp>
      <p:pic>
        <p:nvPicPr>
          <p:cNvPr id="12" name="Picture 3"/>
          <p:cNvPicPr>
            <a:picLocks noChangeAspect="1" noChangeArrowheads="1"/>
          </p:cNvPicPr>
          <p:nvPr/>
        </p:nvPicPr>
        <p:blipFill>
          <a:blip r:embed="rId3" cstate="print"/>
          <a:srcRect/>
          <a:stretch>
            <a:fillRect/>
          </a:stretch>
        </p:blipFill>
        <p:spPr bwMode="auto">
          <a:xfrm>
            <a:off x="12914" y="6077688"/>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12</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PARTICULATE MATTER</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ravokutnik 9"/>
          <p:cNvSpPr/>
          <p:nvPr/>
        </p:nvSpPr>
        <p:spPr>
          <a:xfrm>
            <a:off x="354563" y="1472793"/>
            <a:ext cx="8472196" cy="1938992"/>
          </a:xfrm>
          <a:prstGeom prst="rect">
            <a:avLst/>
          </a:prstGeom>
        </p:spPr>
        <p:txBody>
          <a:bodyPr wrap="square">
            <a:spAutoFit/>
          </a:bodyPr>
          <a:lstStyle/>
          <a:p>
            <a:r>
              <a:rPr lang="en-US" sz="2000" b="1" dirty="0" smtClean="0">
                <a:solidFill>
                  <a:srgbClr val="0070C0"/>
                </a:solidFill>
              </a:rPr>
              <a:t>The volume factor (φ) </a:t>
            </a:r>
            <a:r>
              <a:rPr lang="en-US" sz="2000" dirty="0" smtClean="0">
                <a:solidFill>
                  <a:srgbClr val="0070C0"/>
                </a:solidFill>
              </a:rPr>
              <a:t>– the volume of particles in relation to the volume of the gas.</a:t>
            </a:r>
            <a:endParaRPr lang="hr-HR" sz="2000" dirty="0" smtClean="0">
              <a:solidFill>
                <a:srgbClr val="0070C0"/>
              </a:solidFill>
            </a:endParaRPr>
          </a:p>
          <a:p>
            <a:r>
              <a:rPr lang="en-US" sz="2000" dirty="0" smtClean="0">
                <a:solidFill>
                  <a:srgbClr val="0070C0"/>
                </a:solidFill>
              </a:rPr>
              <a:t>In order to ignore the interaction between particles that ratio needs to be φ &lt; 10-3 (mass concentration of ~ 1 g m-3).</a:t>
            </a:r>
            <a:endParaRPr lang="hr-HR" sz="2000" dirty="0" smtClean="0">
              <a:solidFill>
                <a:srgbClr val="0070C0"/>
              </a:solidFill>
            </a:endParaRPr>
          </a:p>
          <a:p>
            <a:endParaRPr lang="hr-HR" sz="2000" dirty="0" smtClean="0">
              <a:solidFill>
                <a:srgbClr val="0070C0"/>
              </a:solidFill>
            </a:endParaRPr>
          </a:p>
          <a:p>
            <a:r>
              <a:rPr lang="en-US" sz="2000" b="1" i="1" dirty="0" smtClean="0">
                <a:solidFill>
                  <a:srgbClr val="0070C0"/>
                </a:solidFill>
              </a:rPr>
              <a:t>In the environmental air of this condition is always satisfied.</a:t>
            </a:r>
            <a:endParaRPr lang="en-GB" sz="2000" b="1" i="1" dirty="0">
              <a:solidFill>
                <a:srgbClr val="0070C0"/>
              </a:solidFill>
            </a:endParaRPr>
          </a:p>
        </p:txBody>
      </p:sp>
      <p:sp>
        <p:nvSpPr>
          <p:cNvPr id="12" name="Rectangle 5"/>
          <p:cNvSpPr>
            <a:spLocks noChangeArrowheads="1"/>
          </p:cNvSpPr>
          <p:nvPr/>
        </p:nvSpPr>
        <p:spPr bwMode="auto">
          <a:xfrm>
            <a:off x="497255" y="4177489"/>
            <a:ext cx="8366827" cy="707886"/>
          </a:xfrm>
          <a:prstGeom prst="rect">
            <a:avLst/>
          </a:prstGeom>
          <a:noFill/>
          <a:ln w="9525">
            <a:noFill/>
            <a:miter lim="800000"/>
            <a:headEnd/>
            <a:tailEnd/>
          </a:ln>
        </p:spPr>
        <p:txBody>
          <a:bodyPr wrap="square" anchor="ctr">
            <a:spAutoFit/>
          </a:bodyPr>
          <a:lstStyle/>
          <a:p>
            <a:r>
              <a:rPr lang="en-US" sz="2000" b="1" dirty="0" smtClean="0">
                <a:solidFill>
                  <a:srgbClr val="0070C0"/>
                </a:solidFill>
              </a:rPr>
              <a:t>The size of the particles – a characteristic linear dimension of a three-dimensional object</a:t>
            </a:r>
            <a:r>
              <a:rPr lang="hr-HR" sz="2000" dirty="0" smtClean="0">
                <a:solidFill>
                  <a:srgbClr val="0070C0"/>
                </a:solidFill>
              </a:rPr>
              <a:t>.</a:t>
            </a:r>
            <a:endParaRPr lang="en-GB" sz="2000" dirty="0">
              <a:solidFill>
                <a:srgbClr val="0070C0"/>
              </a:solidFill>
            </a:endParaRPr>
          </a:p>
        </p:txBody>
      </p:sp>
      <p:pic>
        <p:nvPicPr>
          <p:cNvPr id="13"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13</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Rectangle 6"/>
          <p:cNvSpPr>
            <a:spLocks noChangeArrowheads="1"/>
          </p:cNvSpPr>
          <p:nvPr/>
        </p:nvSpPr>
        <p:spPr bwMode="auto">
          <a:xfrm>
            <a:off x="624787" y="1565666"/>
            <a:ext cx="7472362" cy="3416320"/>
          </a:xfrm>
          <a:prstGeom prst="rect">
            <a:avLst/>
          </a:prstGeom>
          <a:noFill/>
          <a:ln w="9525">
            <a:noFill/>
            <a:miter lim="800000"/>
            <a:headEnd/>
            <a:tailEnd/>
          </a:ln>
        </p:spPr>
        <p:txBody>
          <a:bodyPr anchor="ctr">
            <a:spAutoFit/>
          </a:bodyPr>
          <a:lstStyle/>
          <a:p>
            <a:pPr algn="ctr"/>
            <a:r>
              <a:rPr lang="en-GB" sz="2400" b="1" dirty="0" err="1" smtClean="0">
                <a:solidFill>
                  <a:srgbClr val="0070C0"/>
                </a:solidFill>
              </a:rPr>
              <a:t>Monodisper</a:t>
            </a:r>
            <a:r>
              <a:rPr lang="hr-HR" sz="2400" b="1" dirty="0" smtClean="0">
                <a:solidFill>
                  <a:srgbClr val="0070C0"/>
                </a:solidFill>
              </a:rPr>
              <a:t>se</a:t>
            </a:r>
            <a:r>
              <a:rPr lang="en-GB" sz="2400" b="1" dirty="0" smtClean="0">
                <a:solidFill>
                  <a:srgbClr val="0070C0"/>
                </a:solidFill>
              </a:rPr>
              <a:t> aerosol:</a:t>
            </a:r>
            <a:endParaRPr lang="hr-HR" sz="2400" b="1" dirty="0" smtClean="0">
              <a:solidFill>
                <a:srgbClr val="0070C0"/>
              </a:solidFill>
            </a:endParaRPr>
          </a:p>
          <a:p>
            <a:pPr algn="ctr"/>
            <a:r>
              <a:rPr lang="en-US" sz="2400" dirty="0" smtClean="0">
                <a:solidFill>
                  <a:srgbClr val="0070C0"/>
                </a:solidFill>
              </a:rPr>
              <a:t>all particles are of an identical shape and size.</a:t>
            </a:r>
            <a:endParaRPr lang="hr-HR" sz="2400" dirty="0" smtClean="0">
              <a:solidFill>
                <a:srgbClr val="0070C0"/>
              </a:solidFill>
            </a:endParaRPr>
          </a:p>
          <a:p>
            <a:pPr algn="ctr"/>
            <a:endParaRPr lang="hr-HR" sz="2400" dirty="0">
              <a:solidFill>
                <a:srgbClr val="0070C0"/>
              </a:solidFill>
            </a:endParaRPr>
          </a:p>
          <a:p>
            <a:pPr algn="ctr"/>
            <a:r>
              <a:rPr lang="hr-HR" sz="2400" dirty="0" smtClean="0">
                <a:solidFill>
                  <a:srgbClr val="0070C0"/>
                </a:solidFill>
              </a:rPr>
              <a:t>The deal in practice: </a:t>
            </a:r>
            <a:r>
              <a:rPr lang="en-GB" sz="2400" b="1" dirty="0" err="1" smtClean="0">
                <a:solidFill>
                  <a:srgbClr val="0070C0"/>
                </a:solidFill>
              </a:rPr>
              <a:t>D</a:t>
            </a:r>
            <a:r>
              <a:rPr lang="en-GB" sz="2400" b="1" baseline="-25000" dirty="0" err="1" smtClean="0">
                <a:solidFill>
                  <a:srgbClr val="0070C0"/>
                </a:solidFill>
              </a:rPr>
              <a:t>p</a:t>
            </a:r>
            <a:r>
              <a:rPr lang="en-GB" sz="2400" b="1" dirty="0">
                <a:solidFill>
                  <a:srgbClr val="0070C0"/>
                </a:solidFill>
              </a:rPr>
              <a:t>=</a:t>
            </a:r>
            <a:r>
              <a:rPr lang="hr-HR" sz="2400" b="1" dirty="0">
                <a:solidFill>
                  <a:srgbClr val="0070C0"/>
                </a:solidFill>
              </a:rPr>
              <a:t> </a:t>
            </a:r>
            <a:r>
              <a:rPr lang="en-GB" sz="2400" b="1" dirty="0" err="1">
                <a:solidFill>
                  <a:srgbClr val="0070C0"/>
                </a:solidFill>
              </a:rPr>
              <a:t>D</a:t>
            </a:r>
            <a:r>
              <a:rPr lang="en-GB" sz="2400" b="1" baseline="-25000" dirty="0" err="1">
                <a:solidFill>
                  <a:srgbClr val="0070C0"/>
                </a:solidFill>
              </a:rPr>
              <a:t>p</a:t>
            </a:r>
            <a:r>
              <a:rPr lang="en-GB" sz="2400" b="1" i="1" baseline="-25000" dirty="0" err="1">
                <a:solidFill>
                  <a:srgbClr val="0070C0"/>
                </a:solidFill>
              </a:rPr>
              <a:t>avg</a:t>
            </a:r>
            <a:r>
              <a:rPr lang="en-GB" sz="2400" b="1" dirty="0">
                <a:solidFill>
                  <a:srgbClr val="0070C0"/>
                </a:solidFill>
              </a:rPr>
              <a:t> </a:t>
            </a:r>
            <a:r>
              <a:rPr lang="hr-HR" sz="2400" b="1" dirty="0">
                <a:solidFill>
                  <a:srgbClr val="0070C0"/>
                </a:solidFill>
              </a:rPr>
              <a:t>(1</a:t>
            </a:r>
            <a:r>
              <a:rPr lang="en-US" sz="2400" b="1" dirty="0">
                <a:solidFill>
                  <a:srgbClr val="0070C0"/>
                </a:solidFill>
                <a:cs typeface="Arial" charset="0"/>
              </a:rPr>
              <a:t>±</a:t>
            </a:r>
            <a:r>
              <a:rPr lang="hr-HR" sz="2400" b="1" dirty="0">
                <a:solidFill>
                  <a:srgbClr val="0070C0"/>
                </a:solidFill>
                <a:cs typeface="Arial" charset="0"/>
              </a:rPr>
              <a:t> </a:t>
            </a:r>
            <a:r>
              <a:rPr lang="en-GB" sz="2400" b="1" dirty="0">
                <a:solidFill>
                  <a:srgbClr val="0070C0"/>
                </a:solidFill>
              </a:rPr>
              <a:t>0.1</a:t>
            </a:r>
            <a:r>
              <a:rPr lang="hr-HR" sz="2400" b="1" dirty="0">
                <a:solidFill>
                  <a:srgbClr val="0070C0"/>
                </a:solidFill>
              </a:rPr>
              <a:t>)</a:t>
            </a:r>
          </a:p>
          <a:p>
            <a:pPr algn="ctr"/>
            <a:endParaRPr lang="en-US" sz="2400" b="1" dirty="0">
              <a:solidFill>
                <a:srgbClr val="0070C0"/>
              </a:solidFill>
            </a:endParaRPr>
          </a:p>
          <a:p>
            <a:pPr algn="ctr"/>
            <a:r>
              <a:rPr lang="hr-HR" sz="2400" dirty="0" smtClean="0">
                <a:solidFill>
                  <a:srgbClr val="0070C0"/>
                </a:solidFill>
              </a:rPr>
              <a:t>Otherwise-polydisperse aerosol</a:t>
            </a:r>
          </a:p>
          <a:p>
            <a:pPr algn="ctr"/>
            <a:endParaRPr lang="hr-HR" sz="2400" dirty="0" smtClean="0">
              <a:solidFill>
                <a:srgbClr val="0070C0"/>
              </a:solidFill>
            </a:endParaRPr>
          </a:p>
          <a:p>
            <a:pPr algn="ctr"/>
            <a:r>
              <a:rPr lang="hr-HR" sz="2400" b="1" dirty="0" smtClean="0">
                <a:solidFill>
                  <a:srgbClr val="0070C0"/>
                </a:solidFill>
              </a:rPr>
              <a:t>Particulate matter </a:t>
            </a:r>
            <a:r>
              <a:rPr lang="en-US" sz="2400" b="1" dirty="0" smtClean="0">
                <a:solidFill>
                  <a:srgbClr val="0070C0"/>
                </a:solidFill>
              </a:rPr>
              <a:t>in the air are always </a:t>
            </a:r>
            <a:r>
              <a:rPr lang="en-US" sz="2400" b="1" dirty="0" err="1" smtClean="0">
                <a:solidFill>
                  <a:srgbClr val="0070C0"/>
                </a:solidFill>
              </a:rPr>
              <a:t>pol</a:t>
            </a:r>
            <a:r>
              <a:rPr lang="hr-HR" sz="2400" b="1" dirty="0" smtClean="0">
                <a:solidFill>
                  <a:srgbClr val="0070C0"/>
                </a:solidFill>
              </a:rPr>
              <a:t>y</a:t>
            </a:r>
            <a:r>
              <a:rPr lang="en-US" sz="2400" b="1" dirty="0" err="1" smtClean="0">
                <a:solidFill>
                  <a:srgbClr val="0070C0"/>
                </a:solidFill>
              </a:rPr>
              <a:t>disper</a:t>
            </a:r>
            <a:r>
              <a:rPr lang="hr-HR" sz="2400" b="1" dirty="0" smtClean="0">
                <a:solidFill>
                  <a:srgbClr val="0070C0"/>
                </a:solidFill>
              </a:rPr>
              <a:t>se</a:t>
            </a:r>
            <a:r>
              <a:rPr lang="en-US" sz="2400" b="1" dirty="0" smtClean="0">
                <a:solidFill>
                  <a:srgbClr val="0070C0"/>
                </a:solidFill>
              </a:rPr>
              <a:t> aerosol.</a:t>
            </a:r>
            <a:endParaRPr lang="en-GB" sz="2400" b="1" dirty="0">
              <a:solidFill>
                <a:srgbClr val="0070C0"/>
              </a:solidFill>
            </a:endParaRPr>
          </a:p>
        </p:txBody>
      </p:sp>
      <p:sp>
        <p:nvSpPr>
          <p:cNvPr id="13"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PARTICULATE MATTER</a:t>
            </a:r>
          </a:p>
        </p:txBody>
      </p:sp>
      <p:pic>
        <p:nvPicPr>
          <p:cNvPr id="12"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14</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smtClean="0">
                <a:solidFill>
                  <a:schemeClr val="tx2"/>
                </a:solidFill>
                <a:effectLst>
                  <a:glow>
                    <a:srgbClr val="7F7F7F">
                      <a:alpha val="35000"/>
                    </a:srgbClr>
                  </a:glow>
                </a:effectLst>
              </a:rPr>
              <a:t>DIAMETERS OF THE PARTICLES IN THE PLANE</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Rectangle 4"/>
          <p:cNvSpPr>
            <a:spLocks noChangeArrowheads="1"/>
          </p:cNvSpPr>
          <p:nvPr/>
        </p:nvSpPr>
        <p:spPr bwMode="auto">
          <a:xfrm>
            <a:off x="587850" y="1417146"/>
            <a:ext cx="7900816" cy="707886"/>
          </a:xfrm>
          <a:prstGeom prst="rect">
            <a:avLst/>
          </a:prstGeom>
          <a:noFill/>
          <a:ln w="9525">
            <a:noFill/>
            <a:miter lim="800000"/>
            <a:headEnd/>
            <a:tailEnd/>
          </a:ln>
        </p:spPr>
        <p:txBody>
          <a:bodyPr wrap="none" anchor="ctr">
            <a:spAutoFit/>
          </a:bodyPr>
          <a:lstStyle/>
          <a:p>
            <a:pPr algn="ctr"/>
            <a:r>
              <a:rPr lang="en-US" sz="2000" dirty="0" smtClean="0">
                <a:solidFill>
                  <a:srgbClr val="0070C0"/>
                </a:solidFill>
              </a:rPr>
              <a:t>The definition of the size and shape of the particles are spherical in shape.</a:t>
            </a:r>
            <a:endParaRPr lang="hr-HR" sz="2000" dirty="0" smtClean="0">
              <a:solidFill>
                <a:srgbClr val="0070C0"/>
              </a:solidFill>
            </a:endParaRPr>
          </a:p>
          <a:p>
            <a:pPr algn="ctr"/>
            <a:r>
              <a:rPr lang="en-US" sz="2000" b="1" dirty="0" smtClean="0">
                <a:solidFill>
                  <a:srgbClr val="0070C0"/>
                </a:solidFill>
              </a:rPr>
              <a:t>In reality the particles are always in different sizes and shapes!</a:t>
            </a:r>
            <a:endParaRPr lang="en-GB" sz="2000" b="1" dirty="0">
              <a:solidFill>
                <a:srgbClr val="0070C0"/>
              </a:solidFill>
            </a:endParaRPr>
          </a:p>
        </p:txBody>
      </p:sp>
      <p:sp>
        <p:nvSpPr>
          <p:cNvPr id="12" name="Rectangle 5"/>
          <p:cNvSpPr>
            <a:spLocks noChangeArrowheads="1"/>
          </p:cNvSpPr>
          <p:nvPr/>
        </p:nvSpPr>
        <p:spPr bwMode="auto">
          <a:xfrm>
            <a:off x="588302" y="2315067"/>
            <a:ext cx="8334317" cy="1015663"/>
          </a:xfrm>
          <a:prstGeom prst="rect">
            <a:avLst/>
          </a:prstGeom>
          <a:noFill/>
          <a:ln w="9525">
            <a:noFill/>
            <a:miter lim="800000"/>
            <a:headEnd/>
            <a:tailEnd/>
          </a:ln>
        </p:spPr>
        <p:txBody>
          <a:bodyPr wrap="square" anchor="ctr">
            <a:spAutoFit/>
          </a:bodyPr>
          <a:lstStyle/>
          <a:p>
            <a:r>
              <a:rPr lang="hr-HR" sz="2000" b="1" dirty="0" smtClean="0">
                <a:solidFill>
                  <a:srgbClr val="0070C0"/>
                </a:solidFill>
              </a:rPr>
              <a:t>Definitions of diameter</a:t>
            </a:r>
            <a:endParaRPr lang="en-US" sz="2000" b="1" dirty="0">
              <a:solidFill>
                <a:srgbClr val="0070C0"/>
              </a:solidFill>
            </a:endParaRPr>
          </a:p>
          <a:p>
            <a:r>
              <a:rPr lang="en-GB" sz="2000" b="1" dirty="0" smtClean="0">
                <a:solidFill>
                  <a:srgbClr val="0070C0"/>
                </a:solidFill>
              </a:rPr>
              <a:t>Martin's diameter</a:t>
            </a:r>
            <a:r>
              <a:rPr lang="hr-HR" sz="2000" b="1" dirty="0" smtClean="0">
                <a:solidFill>
                  <a:srgbClr val="0070C0"/>
                </a:solidFill>
              </a:rPr>
              <a:t>(D</a:t>
            </a:r>
            <a:r>
              <a:rPr lang="hr-HR" sz="2000" b="1" baseline="-25000" dirty="0" smtClean="0">
                <a:solidFill>
                  <a:srgbClr val="0070C0"/>
                </a:solidFill>
              </a:rPr>
              <a:t>m</a:t>
            </a:r>
            <a:r>
              <a:rPr lang="hr-HR" sz="2000" b="1" dirty="0">
                <a:solidFill>
                  <a:srgbClr val="0070C0"/>
                </a:solidFill>
              </a:rPr>
              <a:t>): </a:t>
            </a:r>
            <a:r>
              <a:rPr lang="en-US" sz="2000" dirty="0" smtClean="0">
                <a:solidFill>
                  <a:srgbClr val="0070C0"/>
                </a:solidFill>
              </a:rPr>
              <a:t>We divide each particle (always in the same direction) into two parts of equal area.</a:t>
            </a:r>
            <a:endParaRPr lang="en-GB" sz="2000" dirty="0">
              <a:solidFill>
                <a:srgbClr val="0070C0"/>
              </a:solidFill>
            </a:endParaRPr>
          </a:p>
        </p:txBody>
      </p:sp>
      <p:sp>
        <p:nvSpPr>
          <p:cNvPr id="13" name="Rectangle 6"/>
          <p:cNvSpPr>
            <a:spLocks noChangeArrowheads="1"/>
          </p:cNvSpPr>
          <p:nvPr/>
        </p:nvSpPr>
        <p:spPr bwMode="auto">
          <a:xfrm>
            <a:off x="580210" y="3635374"/>
            <a:ext cx="8352034" cy="707886"/>
          </a:xfrm>
          <a:prstGeom prst="rect">
            <a:avLst/>
          </a:prstGeom>
          <a:noFill/>
          <a:ln w="9525">
            <a:noFill/>
            <a:miter lim="800000"/>
            <a:headEnd/>
            <a:tailEnd/>
          </a:ln>
        </p:spPr>
        <p:txBody>
          <a:bodyPr wrap="square" anchor="ctr">
            <a:spAutoFit/>
          </a:bodyPr>
          <a:lstStyle/>
          <a:p>
            <a:r>
              <a:rPr lang="en-US" sz="2000" b="1" dirty="0" smtClean="0">
                <a:solidFill>
                  <a:srgbClr val="0070C0"/>
                </a:solidFill>
              </a:rPr>
              <a:t>Ferret</a:t>
            </a:r>
            <a:r>
              <a:rPr lang="hr-HR" sz="2000" b="1" dirty="0" smtClean="0">
                <a:solidFill>
                  <a:srgbClr val="0070C0"/>
                </a:solidFill>
              </a:rPr>
              <a:t>´s</a:t>
            </a:r>
            <a:r>
              <a:rPr lang="en-US" sz="2000" b="1" dirty="0" smtClean="0">
                <a:solidFill>
                  <a:srgbClr val="0070C0"/>
                </a:solidFill>
              </a:rPr>
              <a:t> diameter (</a:t>
            </a:r>
            <a:r>
              <a:rPr lang="en-US" sz="2000" b="1" dirty="0" err="1" smtClean="0">
                <a:solidFill>
                  <a:srgbClr val="0070C0"/>
                </a:solidFill>
              </a:rPr>
              <a:t>Df</a:t>
            </a:r>
            <a:r>
              <a:rPr lang="en-US" sz="2000" b="1" dirty="0" smtClean="0">
                <a:solidFill>
                  <a:srgbClr val="0070C0"/>
                </a:solidFill>
              </a:rPr>
              <a:t>): </a:t>
            </a:r>
            <a:r>
              <a:rPr lang="en-US" sz="2000" dirty="0" smtClean="0">
                <a:solidFill>
                  <a:srgbClr val="0070C0"/>
                </a:solidFill>
              </a:rPr>
              <a:t>we measure the longest dimension of the particles (always in the same direction)</a:t>
            </a:r>
            <a:endParaRPr lang="en-GB" sz="2000" dirty="0">
              <a:solidFill>
                <a:srgbClr val="0070C0"/>
              </a:solidFill>
            </a:endParaRPr>
          </a:p>
        </p:txBody>
      </p:sp>
      <p:sp>
        <p:nvSpPr>
          <p:cNvPr id="14" name="Rectangle 7"/>
          <p:cNvSpPr>
            <a:spLocks noChangeArrowheads="1"/>
          </p:cNvSpPr>
          <p:nvPr/>
        </p:nvSpPr>
        <p:spPr bwMode="auto">
          <a:xfrm>
            <a:off x="640157" y="4571515"/>
            <a:ext cx="8236806" cy="1015663"/>
          </a:xfrm>
          <a:prstGeom prst="rect">
            <a:avLst/>
          </a:prstGeom>
          <a:noFill/>
          <a:ln w="9525">
            <a:noFill/>
            <a:miter lim="800000"/>
            <a:headEnd/>
            <a:tailEnd/>
          </a:ln>
        </p:spPr>
        <p:txBody>
          <a:bodyPr wrap="square" anchor="ctr">
            <a:spAutoFit/>
          </a:bodyPr>
          <a:lstStyle/>
          <a:p>
            <a:r>
              <a:rPr lang="en-US" sz="2000" smtClean="0">
                <a:solidFill>
                  <a:srgbClr val="0070C0"/>
                </a:solidFill>
              </a:rPr>
              <a:t>At calculation of average value of Dm and Df always we have to take into account a large number of particles, so we can ignore the error due to the different Rotational position of a particle in a plane.</a:t>
            </a:r>
            <a:endParaRPr lang="hr-HR" sz="2000" dirty="0">
              <a:solidFill>
                <a:srgbClr val="0070C0"/>
              </a:solidFill>
            </a:endParaRPr>
          </a:p>
        </p:txBody>
      </p:sp>
      <p:pic>
        <p:nvPicPr>
          <p:cNvPr id="15"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15</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smtClean="0">
                <a:solidFill>
                  <a:schemeClr val="tx2"/>
                </a:solidFill>
                <a:effectLst>
                  <a:glow>
                    <a:srgbClr val="7F7F7F">
                      <a:alpha val="35000"/>
                    </a:srgbClr>
                  </a:glow>
                </a:effectLst>
              </a:rPr>
              <a:t>DIAMETERS OF THE PARTICLES IN THE PLANE</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26" name="Picture 2"/>
          <p:cNvPicPr>
            <a:picLocks noChangeAspect="1" noChangeArrowheads="1"/>
          </p:cNvPicPr>
          <p:nvPr/>
        </p:nvPicPr>
        <p:blipFill>
          <a:blip r:embed="rId3" cstate="print"/>
          <a:srcRect/>
          <a:stretch>
            <a:fillRect/>
          </a:stretch>
        </p:blipFill>
        <p:spPr bwMode="auto">
          <a:xfrm>
            <a:off x="490538" y="1833563"/>
            <a:ext cx="8162925" cy="3190875"/>
          </a:xfrm>
          <a:prstGeom prst="rect">
            <a:avLst/>
          </a:prstGeom>
          <a:noFill/>
          <a:ln w="9525">
            <a:noFill/>
            <a:miter lim="800000"/>
            <a:headEnd/>
            <a:tailEnd/>
          </a:ln>
        </p:spPr>
      </p:pic>
      <p:sp>
        <p:nvSpPr>
          <p:cNvPr id="10" name="Rectangle 9"/>
          <p:cNvSpPr/>
          <p:nvPr/>
        </p:nvSpPr>
        <p:spPr>
          <a:xfrm>
            <a:off x="5178489" y="2146041"/>
            <a:ext cx="2286000" cy="354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rPr>
              <a:t>Ferret</a:t>
            </a:r>
            <a:r>
              <a:rPr lang="hr-HR" b="1" dirty="0" smtClean="0">
                <a:solidFill>
                  <a:srgbClr val="0070C0"/>
                </a:solidFill>
              </a:rPr>
              <a:t>´s</a:t>
            </a:r>
            <a:r>
              <a:rPr lang="en-US" b="1" dirty="0" smtClean="0">
                <a:solidFill>
                  <a:srgbClr val="0070C0"/>
                </a:solidFill>
              </a:rPr>
              <a:t> diameter </a:t>
            </a:r>
            <a:endParaRPr lang="hr-HR" dirty="0"/>
          </a:p>
        </p:txBody>
      </p:sp>
      <p:sp>
        <p:nvSpPr>
          <p:cNvPr id="12" name="Rectangle 11"/>
          <p:cNvSpPr/>
          <p:nvPr/>
        </p:nvSpPr>
        <p:spPr>
          <a:xfrm>
            <a:off x="5116285" y="3511421"/>
            <a:ext cx="2286000" cy="354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0070C0"/>
                </a:solidFill>
              </a:rPr>
              <a:t>Martin's diameter</a:t>
            </a:r>
            <a:endParaRPr lang="hr-HR" dirty="0"/>
          </a:p>
        </p:txBody>
      </p:sp>
      <p:sp>
        <p:nvSpPr>
          <p:cNvPr id="13" name="Rectangle 12"/>
          <p:cNvSpPr/>
          <p:nvPr/>
        </p:nvSpPr>
        <p:spPr>
          <a:xfrm>
            <a:off x="5113175" y="3872204"/>
            <a:ext cx="3041780" cy="3918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b="1" dirty="0" smtClean="0">
                <a:solidFill>
                  <a:schemeClr val="accent1">
                    <a:lumMod val="75000"/>
                  </a:schemeClr>
                </a:solidFill>
              </a:rPr>
              <a:t>Diameter of proj. surfaces</a:t>
            </a:r>
            <a:endParaRPr lang="hr-HR" b="1" dirty="0">
              <a:solidFill>
                <a:schemeClr val="accent1">
                  <a:lumMod val="75000"/>
                </a:schemeClr>
              </a:solidFill>
            </a:endParaRPr>
          </a:p>
        </p:txBody>
      </p:sp>
      <p:sp>
        <p:nvSpPr>
          <p:cNvPr id="14" name="Rectangle 13"/>
          <p:cNvSpPr/>
          <p:nvPr/>
        </p:nvSpPr>
        <p:spPr>
          <a:xfrm>
            <a:off x="5106954" y="4304522"/>
            <a:ext cx="3495869" cy="6873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lumMod val="75000"/>
                  </a:schemeClr>
                </a:solidFill>
              </a:rPr>
              <a:t>Maximum particle diameter of the particle</a:t>
            </a:r>
            <a:endParaRPr lang="hr-HR" b="1" dirty="0">
              <a:solidFill>
                <a:schemeClr val="accent1">
                  <a:lumMod val="75000"/>
                </a:schemeClr>
              </a:solidFill>
            </a:endParaRPr>
          </a:p>
        </p:txBody>
      </p:sp>
      <p:pic>
        <p:nvPicPr>
          <p:cNvPr id="15"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16</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EQUIVALENT DIAMETERS</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Rectangle 4"/>
          <p:cNvSpPr>
            <a:spLocks noChangeArrowheads="1"/>
          </p:cNvSpPr>
          <p:nvPr/>
        </p:nvSpPr>
        <p:spPr bwMode="auto">
          <a:xfrm>
            <a:off x="435749" y="1838936"/>
            <a:ext cx="8477246" cy="1015663"/>
          </a:xfrm>
          <a:prstGeom prst="rect">
            <a:avLst/>
          </a:prstGeom>
          <a:noFill/>
          <a:ln w="9525">
            <a:noFill/>
            <a:miter lim="800000"/>
            <a:headEnd/>
            <a:tailEnd/>
          </a:ln>
        </p:spPr>
        <p:txBody>
          <a:bodyPr wrap="square" anchor="ctr">
            <a:spAutoFit/>
          </a:bodyPr>
          <a:lstStyle/>
          <a:p>
            <a:r>
              <a:rPr lang="en-US" sz="2000" dirty="0" smtClean="0">
                <a:solidFill>
                  <a:srgbClr val="0070C0"/>
                </a:solidFill>
              </a:rPr>
              <a:t>The diameter of the equivalent sphere we can base it on the basis of:</a:t>
            </a:r>
            <a:endParaRPr lang="en-US" sz="2000" dirty="0">
              <a:solidFill>
                <a:srgbClr val="0070C0"/>
              </a:solidFill>
            </a:endParaRPr>
          </a:p>
          <a:p>
            <a:r>
              <a:rPr lang="en-US" sz="2000" b="1" dirty="0" smtClean="0">
                <a:solidFill>
                  <a:srgbClr val="0070C0"/>
                </a:solidFill>
              </a:rPr>
              <a:t>Projected surface area – </a:t>
            </a:r>
            <a:r>
              <a:rPr lang="en-US" sz="2000" dirty="0" smtClean="0">
                <a:solidFill>
                  <a:srgbClr val="0070C0"/>
                </a:solidFill>
              </a:rPr>
              <a:t>the diameter of the sphere equal to the projected surface like particles investigated (optical detectors – light scattering)</a:t>
            </a:r>
            <a:endParaRPr lang="en-GB" sz="2000" dirty="0">
              <a:solidFill>
                <a:srgbClr val="0070C0"/>
              </a:solidFill>
            </a:endParaRPr>
          </a:p>
        </p:txBody>
      </p:sp>
      <p:sp>
        <p:nvSpPr>
          <p:cNvPr id="12" name="Rectangle 5"/>
          <p:cNvSpPr>
            <a:spLocks noChangeArrowheads="1"/>
          </p:cNvSpPr>
          <p:nvPr/>
        </p:nvSpPr>
        <p:spPr bwMode="auto">
          <a:xfrm>
            <a:off x="466531" y="3366220"/>
            <a:ext cx="8456088" cy="707886"/>
          </a:xfrm>
          <a:prstGeom prst="rect">
            <a:avLst/>
          </a:prstGeom>
          <a:noFill/>
          <a:ln w="9525">
            <a:noFill/>
            <a:miter lim="800000"/>
            <a:headEnd/>
            <a:tailEnd/>
          </a:ln>
        </p:spPr>
        <p:txBody>
          <a:bodyPr wrap="square" anchor="ctr">
            <a:spAutoFit/>
          </a:bodyPr>
          <a:lstStyle/>
          <a:p>
            <a:r>
              <a:rPr lang="en-US" sz="2000" b="1" dirty="0" smtClean="0">
                <a:solidFill>
                  <a:srgbClr val="0070C0"/>
                </a:solidFill>
              </a:rPr>
              <a:t>The surface of the sphere</a:t>
            </a:r>
            <a:r>
              <a:rPr lang="hr-HR" sz="2000" b="1" dirty="0" smtClean="0">
                <a:solidFill>
                  <a:srgbClr val="0070C0"/>
                </a:solidFill>
              </a:rPr>
              <a:t> </a:t>
            </a:r>
            <a:r>
              <a:rPr lang="en-US" sz="2000" b="1" dirty="0" smtClean="0">
                <a:solidFill>
                  <a:srgbClr val="0070C0"/>
                </a:solidFill>
              </a:rPr>
              <a:t>-</a:t>
            </a:r>
            <a:r>
              <a:rPr lang="hr-HR" sz="2000" b="1" dirty="0" smtClean="0">
                <a:solidFill>
                  <a:srgbClr val="0070C0"/>
                </a:solidFill>
              </a:rPr>
              <a:t> </a:t>
            </a:r>
            <a:r>
              <a:rPr lang="en-US" sz="2000" dirty="0" smtClean="0">
                <a:solidFill>
                  <a:srgbClr val="0070C0"/>
                </a:solidFill>
              </a:rPr>
              <a:t>the sphere diameter equal to the surface like particles investigated (total area of the aerosols, adsorption of gases)</a:t>
            </a:r>
            <a:endParaRPr lang="en-GB" sz="2000" dirty="0" smtClean="0">
              <a:solidFill>
                <a:srgbClr val="0070C0"/>
              </a:solidFill>
            </a:endParaRPr>
          </a:p>
        </p:txBody>
      </p:sp>
      <p:sp>
        <p:nvSpPr>
          <p:cNvPr id="13" name="Pravokutnik 12"/>
          <p:cNvSpPr/>
          <p:nvPr/>
        </p:nvSpPr>
        <p:spPr>
          <a:xfrm>
            <a:off x="408648" y="4221600"/>
            <a:ext cx="8104174" cy="707886"/>
          </a:xfrm>
          <a:prstGeom prst="rect">
            <a:avLst/>
          </a:prstGeom>
        </p:spPr>
        <p:txBody>
          <a:bodyPr wrap="square">
            <a:spAutoFit/>
          </a:bodyPr>
          <a:lstStyle/>
          <a:p>
            <a:r>
              <a:rPr lang="en-US" sz="2000" b="1" dirty="0" smtClean="0">
                <a:solidFill>
                  <a:srgbClr val="0070C0"/>
                </a:solidFill>
              </a:rPr>
              <a:t>The volume of the sphere</a:t>
            </a:r>
            <a:r>
              <a:rPr lang="hr-HR" sz="2000" b="1" dirty="0" smtClean="0">
                <a:solidFill>
                  <a:srgbClr val="0070C0"/>
                </a:solidFill>
              </a:rPr>
              <a:t> </a:t>
            </a:r>
            <a:r>
              <a:rPr lang="en-US" sz="2000" b="1" dirty="0" smtClean="0">
                <a:solidFill>
                  <a:srgbClr val="0070C0"/>
                </a:solidFill>
              </a:rPr>
              <a:t>-</a:t>
            </a:r>
            <a:r>
              <a:rPr lang="hr-HR" sz="2000" b="1" dirty="0" smtClean="0">
                <a:solidFill>
                  <a:srgbClr val="0070C0"/>
                </a:solidFill>
              </a:rPr>
              <a:t> </a:t>
            </a:r>
            <a:r>
              <a:rPr lang="en-US" sz="2000" dirty="0" smtClean="0">
                <a:solidFill>
                  <a:srgbClr val="0070C0"/>
                </a:solidFill>
              </a:rPr>
              <a:t>the diameter of a sphere of equal volume, such as the examined particles</a:t>
            </a:r>
            <a:endParaRPr lang="en-GB" sz="2000" dirty="0">
              <a:solidFill>
                <a:srgbClr val="0070C0"/>
              </a:solidFill>
            </a:endParaRPr>
          </a:p>
        </p:txBody>
      </p:sp>
      <p:sp>
        <p:nvSpPr>
          <p:cNvPr id="14" name="Rectangle 7"/>
          <p:cNvSpPr>
            <a:spLocks noChangeArrowheads="1"/>
          </p:cNvSpPr>
          <p:nvPr/>
        </p:nvSpPr>
        <p:spPr bwMode="auto">
          <a:xfrm>
            <a:off x="481741" y="5124188"/>
            <a:ext cx="8363679" cy="707886"/>
          </a:xfrm>
          <a:prstGeom prst="rect">
            <a:avLst/>
          </a:prstGeom>
          <a:noFill/>
          <a:ln w="9525">
            <a:noFill/>
            <a:miter lim="800000"/>
            <a:headEnd/>
            <a:tailEnd/>
          </a:ln>
        </p:spPr>
        <p:txBody>
          <a:bodyPr wrap="square" anchor="ctr">
            <a:spAutoFit/>
          </a:bodyPr>
          <a:lstStyle/>
          <a:p>
            <a:r>
              <a:rPr lang="en-US" sz="2000" b="1" dirty="0" smtClean="0">
                <a:solidFill>
                  <a:srgbClr val="0070C0"/>
                </a:solidFill>
              </a:rPr>
              <a:t>The masses of the </a:t>
            </a:r>
            <a:r>
              <a:rPr lang="hr-HR" sz="2000" b="1" dirty="0" smtClean="0">
                <a:solidFill>
                  <a:srgbClr val="0070C0"/>
                </a:solidFill>
              </a:rPr>
              <a:t>sphere</a:t>
            </a:r>
            <a:r>
              <a:rPr lang="en-US" sz="2000" b="1" dirty="0" smtClean="0">
                <a:solidFill>
                  <a:srgbClr val="0070C0"/>
                </a:solidFill>
              </a:rPr>
              <a:t>-</a:t>
            </a:r>
            <a:r>
              <a:rPr lang="hr-HR" sz="2000" b="1" dirty="0" smtClean="0">
                <a:solidFill>
                  <a:srgbClr val="0070C0"/>
                </a:solidFill>
              </a:rPr>
              <a:t> </a:t>
            </a:r>
            <a:r>
              <a:rPr lang="en-US" sz="2000" dirty="0" smtClean="0">
                <a:solidFill>
                  <a:srgbClr val="0070C0"/>
                </a:solidFill>
              </a:rPr>
              <a:t>the diameter of a sphere of mass equal to the mass of the test particles</a:t>
            </a:r>
            <a:endParaRPr lang="en-US" sz="2000" dirty="0">
              <a:solidFill>
                <a:srgbClr val="0070C0"/>
              </a:solidFill>
            </a:endParaRPr>
          </a:p>
        </p:txBody>
      </p:sp>
      <p:pic>
        <p:nvPicPr>
          <p:cNvPr id="15"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17</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SPEED OF DEPOSITION</a:t>
            </a:r>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Rectangle 9"/>
          <p:cNvSpPr>
            <a:spLocks noChangeArrowheads="1"/>
          </p:cNvSpPr>
          <p:nvPr/>
        </p:nvSpPr>
        <p:spPr bwMode="auto">
          <a:xfrm>
            <a:off x="345233" y="1383237"/>
            <a:ext cx="8529260" cy="1015663"/>
          </a:xfrm>
          <a:prstGeom prst="rect">
            <a:avLst/>
          </a:prstGeom>
          <a:noFill/>
          <a:ln w="9525">
            <a:noFill/>
            <a:miter lim="800000"/>
            <a:headEnd/>
            <a:tailEnd/>
          </a:ln>
        </p:spPr>
        <p:txBody>
          <a:bodyPr wrap="square">
            <a:spAutoFit/>
          </a:bodyPr>
          <a:lstStyle/>
          <a:p>
            <a:r>
              <a:rPr lang="en-US" sz="2000" dirty="0" smtClean="0">
                <a:solidFill>
                  <a:srgbClr val="0070C0"/>
                </a:solidFill>
              </a:rPr>
              <a:t>Terminal velocity dive particles in the air due to gravity, called yet and at the speed of deposition of, is achieved at the annul gravity with installed and force of friction.</a:t>
            </a:r>
            <a:endParaRPr lang="en-US" dirty="0"/>
          </a:p>
        </p:txBody>
      </p:sp>
      <p:pic>
        <p:nvPicPr>
          <p:cNvPr id="12" name="Picture 12" descr="200px-Stokes_sphere"/>
          <p:cNvPicPr>
            <a:picLocks noChangeAspect="1" noChangeArrowheads="1"/>
          </p:cNvPicPr>
          <p:nvPr/>
        </p:nvPicPr>
        <p:blipFill>
          <a:blip r:embed="rId4" cstate="print"/>
          <a:srcRect/>
          <a:stretch>
            <a:fillRect/>
          </a:stretch>
        </p:blipFill>
        <p:spPr bwMode="auto">
          <a:xfrm>
            <a:off x="802812" y="2426108"/>
            <a:ext cx="1905000" cy="2743200"/>
          </a:xfrm>
          <a:prstGeom prst="rect">
            <a:avLst/>
          </a:prstGeom>
          <a:noFill/>
          <a:ln w="9525">
            <a:noFill/>
            <a:miter lim="800000"/>
            <a:headEnd/>
            <a:tailEnd/>
          </a:ln>
        </p:spPr>
      </p:pic>
      <p:graphicFrame>
        <p:nvGraphicFramePr>
          <p:cNvPr id="2050" name="Object 13"/>
          <p:cNvGraphicFramePr>
            <a:graphicFrameLocks noChangeAspect="1"/>
          </p:cNvGraphicFramePr>
          <p:nvPr/>
        </p:nvGraphicFramePr>
        <p:xfrm>
          <a:off x="3718880" y="2826930"/>
          <a:ext cx="3673475" cy="1819275"/>
        </p:xfrm>
        <a:graphic>
          <a:graphicData uri="http://schemas.openxmlformats.org/presentationml/2006/ole">
            <mc:AlternateContent xmlns:mc="http://schemas.openxmlformats.org/markup-compatibility/2006">
              <mc:Choice xmlns:v="urn:schemas-microsoft-com:vml" Requires="v">
                <p:oleObj spid="_x0000_s2057" name="Equation" r:id="rId5" imgW="1002865" imgH="495085" progId="">
                  <p:embed/>
                </p:oleObj>
              </mc:Choice>
              <mc:Fallback>
                <p:oleObj name="Equation" r:id="rId5" imgW="1002865" imgH="495085"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8880" y="2826930"/>
                        <a:ext cx="3673475"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Elipsa 13"/>
          <p:cNvSpPr/>
          <p:nvPr/>
        </p:nvSpPr>
        <p:spPr>
          <a:xfrm>
            <a:off x="4612460" y="2702740"/>
            <a:ext cx="2298138" cy="1060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pic>
        <p:nvPicPr>
          <p:cNvPr id="13" name="Picture 3"/>
          <p:cNvPicPr>
            <a:picLocks noChangeAspect="1" noChangeArrowheads="1"/>
          </p:cNvPicPr>
          <p:nvPr/>
        </p:nvPicPr>
        <p:blipFill>
          <a:blip r:embed="rId7"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18</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SPEED OF DEPOSITION</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5" descr="RER1008_slip_corr"/>
          <p:cNvPicPr>
            <a:picLocks noChangeAspect="1" noChangeArrowheads="1"/>
          </p:cNvPicPr>
          <p:nvPr/>
        </p:nvPicPr>
        <p:blipFill>
          <a:blip r:embed="rId3" cstate="print"/>
          <a:srcRect/>
          <a:stretch>
            <a:fillRect/>
          </a:stretch>
        </p:blipFill>
        <p:spPr bwMode="auto">
          <a:xfrm>
            <a:off x="886265" y="1336675"/>
            <a:ext cx="6926410" cy="4441287"/>
          </a:xfrm>
          <a:prstGeom prst="rect">
            <a:avLst/>
          </a:prstGeom>
          <a:noFill/>
          <a:ln w="9525">
            <a:noFill/>
            <a:miter lim="800000"/>
            <a:headEnd/>
            <a:tailEnd/>
          </a:ln>
        </p:spPr>
      </p:pic>
      <p:pic>
        <p:nvPicPr>
          <p:cNvPr id="10" name="Picture 3"/>
          <p:cNvPicPr>
            <a:picLocks noChangeAspect="1" noChangeArrowheads="1"/>
          </p:cNvPicPr>
          <p:nvPr/>
        </p:nvPicPr>
        <p:blipFill>
          <a:blip r:embed="rId4" cstate="print"/>
          <a:srcRect/>
          <a:stretch>
            <a:fillRect/>
          </a:stretch>
        </p:blipFill>
        <p:spPr bwMode="auto">
          <a:xfrm>
            <a:off x="12914" y="6077688"/>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19</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85192" y="2553283"/>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PARTICULATE MATTERS</a:t>
            </a:r>
          </a:p>
        </p:txBody>
      </p:sp>
      <p:pic>
        <p:nvPicPr>
          <p:cNvPr id="15" name="Picture 8" descr="Znak_1024x7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smtClean="0">
                <a:solidFill>
                  <a:srgbClr val="1F497D"/>
                </a:solidFill>
                <a:effectLst>
                  <a:glow>
                    <a:srgbClr val="7F7F7F">
                      <a:alpha val="35000"/>
                    </a:srgbClr>
                  </a:glow>
                </a:effectLst>
              </a:rPr>
              <a:t>Opatija, 07.11.2017.</a:t>
            </a:r>
            <a:endParaRPr lang="hr-HR" b="1" dirty="0">
              <a:solidFill>
                <a:srgbClr val="1F497D"/>
              </a:solidFill>
              <a:effectLst>
                <a:glow>
                  <a:srgbClr val="7F7F7F">
                    <a:alpha val="35000"/>
                  </a:srgbClr>
                </a:glow>
              </a:effectLst>
            </a:endParaRP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err="1" smtClean="0">
                <a:solidFill>
                  <a:srgbClr val="7F7F7F"/>
                </a:solidFill>
              </a:rPr>
              <a:t>Dr.sc</a:t>
            </a:r>
            <a:r>
              <a:rPr lang="hr-HR" b="1" dirty="0" smtClean="0">
                <a:solidFill>
                  <a:srgbClr val="7F7F7F"/>
                </a:solidFill>
              </a:rPr>
              <a:t>. Krešimir Šega, </a:t>
            </a:r>
            <a:r>
              <a:rPr lang="hr-HR" b="1" dirty="0" err="1" smtClean="0">
                <a:solidFill>
                  <a:srgbClr val="7F7F7F"/>
                </a:solidFill>
              </a:rPr>
              <a:t>dipl</a:t>
            </a:r>
            <a:r>
              <a:rPr lang="hr-HR" b="1" dirty="0" smtClean="0">
                <a:solidFill>
                  <a:srgbClr val="7F7F7F"/>
                </a:solidFill>
              </a:rPr>
              <a:t>. ing. fiz. (u mirovini)</a:t>
            </a:r>
          </a:p>
          <a:p>
            <a:pPr algn="ctr"/>
            <a:r>
              <a:rPr lang="hr-HR" b="1" dirty="0" smtClean="0">
                <a:solidFill>
                  <a:srgbClr val="7F7F7F"/>
                </a:solidFill>
                <a:effectLst>
                  <a:glow>
                    <a:srgbClr val="7F7F7F">
                      <a:alpha val="20000"/>
                    </a:srgbClr>
                  </a:glow>
                </a:effectLst>
              </a:rPr>
              <a:t>Jedinica za higijenu okoline, IMI-Zagreb</a:t>
            </a:r>
            <a:endParaRPr lang="hr-HR" b="1" dirty="0">
              <a:solidFill>
                <a:schemeClr val="tx1">
                  <a:lumMod val="65000"/>
                  <a:lumOff val="35000"/>
                </a:schemeClr>
              </a:solidFill>
              <a:effectLst>
                <a:glow>
                  <a:srgbClr val="7F7F7F">
                    <a:alpha val="20000"/>
                  </a:srgbClr>
                </a:glow>
              </a:effectLst>
            </a:endParaRPr>
          </a:p>
        </p:txBody>
      </p:sp>
      <p:pic>
        <p:nvPicPr>
          <p:cNvPr id="18"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pic>
        <p:nvPicPr>
          <p:cNvPr id="10" name="Picture 3"/>
          <p:cNvPicPr>
            <a:picLocks noChangeAspect="1" noChangeArrowheads="1"/>
          </p:cNvPicPr>
          <p:nvPr/>
        </p:nvPicPr>
        <p:blipFill>
          <a:blip r:embed="rId4" cstate="print"/>
          <a:srcRect/>
          <a:stretch>
            <a:fillRect/>
          </a:stretch>
        </p:blipFill>
        <p:spPr bwMode="auto">
          <a:xfrm>
            <a:off x="1169910" y="917860"/>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2</a:t>
            </a:fld>
            <a:endParaRPr lang="hr-HR"/>
          </a:p>
        </p:txBody>
      </p:sp>
    </p:spTree>
    <p:extLst>
      <p:ext uri="{BB962C8B-B14F-4D97-AF65-F5344CB8AC3E}">
        <p14:creationId xmlns:p14="http://schemas.microsoft.com/office/powerpoint/2010/main" val="411819317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EQUIVALENT DIAMETERS</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Rectangle 8"/>
          <p:cNvSpPr>
            <a:spLocks noChangeArrowheads="1"/>
          </p:cNvSpPr>
          <p:nvPr/>
        </p:nvSpPr>
        <p:spPr bwMode="auto">
          <a:xfrm>
            <a:off x="476209" y="2101705"/>
            <a:ext cx="8280400" cy="1200329"/>
          </a:xfrm>
          <a:prstGeom prst="rect">
            <a:avLst/>
          </a:prstGeom>
          <a:noFill/>
          <a:ln w="9525">
            <a:noFill/>
            <a:miter lim="800000"/>
            <a:headEnd/>
            <a:tailEnd/>
          </a:ln>
        </p:spPr>
        <p:txBody>
          <a:bodyPr anchor="ctr">
            <a:spAutoFit/>
          </a:bodyPr>
          <a:lstStyle/>
          <a:p>
            <a:r>
              <a:rPr lang="en-US" sz="2400" b="1" dirty="0" smtClean="0">
                <a:solidFill>
                  <a:srgbClr val="0070C0"/>
                </a:solidFill>
              </a:rPr>
              <a:t>Diameters based on speed of deposition :</a:t>
            </a:r>
            <a:endParaRPr lang="en-US" sz="2400" dirty="0">
              <a:solidFill>
                <a:srgbClr val="0070C0"/>
              </a:solidFill>
            </a:endParaRPr>
          </a:p>
          <a:p>
            <a:r>
              <a:rPr lang="hr-HR" sz="2400" b="1" dirty="0" smtClean="0">
                <a:solidFill>
                  <a:srgbClr val="0070C0"/>
                </a:solidFill>
              </a:rPr>
              <a:t>Stokes diameter</a:t>
            </a:r>
            <a:r>
              <a:rPr lang="en-GB" sz="2400" dirty="0" smtClean="0">
                <a:solidFill>
                  <a:srgbClr val="0070C0"/>
                </a:solidFill>
              </a:rPr>
              <a:t>– </a:t>
            </a:r>
            <a:r>
              <a:rPr lang="en-US" sz="2400" dirty="0" smtClean="0">
                <a:solidFill>
                  <a:srgbClr val="0070C0"/>
                </a:solidFill>
              </a:rPr>
              <a:t>the diameter of the sphere that has the same speed of precipitation as well as the observed particles.</a:t>
            </a:r>
            <a:endParaRPr lang="en-GB" sz="2400" dirty="0">
              <a:solidFill>
                <a:srgbClr val="0070C0"/>
              </a:solidFill>
            </a:endParaRPr>
          </a:p>
        </p:txBody>
      </p:sp>
      <p:sp>
        <p:nvSpPr>
          <p:cNvPr id="12" name="Rectangle 9"/>
          <p:cNvSpPr>
            <a:spLocks noChangeArrowheads="1"/>
          </p:cNvSpPr>
          <p:nvPr/>
        </p:nvSpPr>
        <p:spPr bwMode="auto">
          <a:xfrm>
            <a:off x="500682" y="4055833"/>
            <a:ext cx="8085053" cy="1200329"/>
          </a:xfrm>
          <a:prstGeom prst="rect">
            <a:avLst/>
          </a:prstGeom>
          <a:noFill/>
          <a:ln w="9525">
            <a:noFill/>
            <a:miter lim="800000"/>
            <a:headEnd/>
            <a:tailEnd/>
          </a:ln>
        </p:spPr>
        <p:txBody>
          <a:bodyPr wrap="square" anchor="ctr">
            <a:spAutoFit/>
          </a:bodyPr>
          <a:lstStyle/>
          <a:p>
            <a:r>
              <a:rPr lang="hr-HR" sz="2400" b="1" dirty="0" smtClean="0">
                <a:solidFill>
                  <a:srgbClr val="CC0000"/>
                </a:solidFill>
              </a:rPr>
              <a:t>Aerodynamic diameter</a:t>
            </a:r>
            <a:r>
              <a:rPr lang="en-GB" sz="2400" dirty="0" smtClean="0">
                <a:solidFill>
                  <a:srgbClr val="CC0000"/>
                </a:solidFill>
              </a:rPr>
              <a:t>- </a:t>
            </a:r>
            <a:r>
              <a:rPr lang="en-US" sz="2400" dirty="0" smtClean="0">
                <a:solidFill>
                  <a:srgbClr val="C00000"/>
                </a:solidFill>
              </a:rPr>
              <a:t>the diameter of a sphere of unit density that has the same speed of precipitation as well as the observed particles.</a:t>
            </a:r>
            <a:endParaRPr lang="hr-HR" sz="2400" dirty="0" smtClean="0">
              <a:solidFill>
                <a:srgbClr val="C00000"/>
              </a:solidFill>
            </a:endParaRPr>
          </a:p>
        </p:txBody>
      </p:sp>
      <p:pic>
        <p:nvPicPr>
          <p:cNvPr id="13"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20</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smtClean="0">
                <a:solidFill>
                  <a:schemeClr val="tx2"/>
                </a:solidFill>
                <a:effectLst>
                  <a:glow>
                    <a:srgbClr val="7F7F7F">
                      <a:alpha val="35000"/>
                    </a:srgbClr>
                  </a:glow>
                </a:effectLst>
              </a:rPr>
              <a:t>ADDITIONAL TYPES OF PARTICLE DIAMETER</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Pravokutnik 9"/>
          <p:cNvSpPr/>
          <p:nvPr/>
        </p:nvSpPr>
        <p:spPr>
          <a:xfrm>
            <a:off x="756605" y="1338032"/>
            <a:ext cx="7855550" cy="1938992"/>
          </a:xfrm>
          <a:prstGeom prst="rect">
            <a:avLst/>
          </a:prstGeom>
        </p:spPr>
        <p:txBody>
          <a:bodyPr wrap="square">
            <a:spAutoFit/>
          </a:bodyPr>
          <a:lstStyle/>
          <a:p>
            <a:r>
              <a:rPr lang="en-US" sz="2000" dirty="0" smtClean="0">
                <a:solidFill>
                  <a:srgbClr val="0070C0"/>
                </a:solidFill>
              </a:rPr>
              <a:t>For special purposes are used more and diameters are based</a:t>
            </a:r>
            <a:r>
              <a:rPr lang="hr-HR" sz="2000" dirty="0" smtClean="0">
                <a:solidFill>
                  <a:srgbClr val="0070C0"/>
                </a:solidFill>
              </a:rPr>
              <a:t> o</a:t>
            </a:r>
            <a:r>
              <a:rPr lang="en-US" sz="2000" dirty="0" smtClean="0">
                <a:solidFill>
                  <a:srgbClr val="0070C0"/>
                </a:solidFill>
              </a:rPr>
              <a:t>n:</a:t>
            </a:r>
            <a:endParaRPr lang="hr-HR" sz="2000" dirty="0" smtClean="0">
              <a:solidFill>
                <a:srgbClr val="0070C0"/>
              </a:solidFill>
            </a:endParaRPr>
          </a:p>
          <a:p>
            <a:endParaRPr lang="hr-HR" sz="2000" dirty="0" smtClean="0">
              <a:solidFill>
                <a:srgbClr val="0070C0"/>
              </a:solidFill>
            </a:endParaRPr>
          </a:p>
          <a:p>
            <a:pPr>
              <a:buFont typeface="Arial" pitchFamily="34" charset="0"/>
              <a:buChar char="•"/>
            </a:pPr>
            <a:r>
              <a:rPr lang="hr-HR" sz="2000" dirty="0" smtClean="0">
                <a:solidFill>
                  <a:srgbClr val="0070C0"/>
                </a:solidFill>
              </a:rPr>
              <a:t>Electrical mobility</a:t>
            </a:r>
          </a:p>
          <a:p>
            <a:pPr>
              <a:buFont typeface="Arial" pitchFamily="34" charset="0"/>
              <a:buChar char="•"/>
            </a:pPr>
            <a:r>
              <a:rPr lang="hr-HR" sz="2000" dirty="0" smtClean="0">
                <a:solidFill>
                  <a:srgbClr val="0070C0"/>
                </a:solidFill>
              </a:rPr>
              <a:t>The scattering of light</a:t>
            </a:r>
          </a:p>
          <a:p>
            <a:pPr>
              <a:buFont typeface="Arial" pitchFamily="34" charset="0"/>
              <a:buChar char="•"/>
            </a:pPr>
            <a:r>
              <a:rPr lang="en-US" sz="2000" dirty="0" smtClean="0">
                <a:solidFill>
                  <a:srgbClr val="0070C0"/>
                </a:solidFill>
              </a:rPr>
              <a:t>Rather than diffusion – THERMODYNAMIC DIAMETER</a:t>
            </a:r>
            <a:endParaRPr lang="hr-HR" sz="2000" dirty="0" smtClean="0">
              <a:solidFill>
                <a:srgbClr val="0070C0"/>
              </a:solidFill>
            </a:endParaRPr>
          </a:p>
          <a:p>
            <a:pPr>
              <a:buFont typeface="Arial" pitchFamily="34" charset="0"/>
              <a:buChar char="•"/>
            </a:pPr>
            <a:r>
              <a:rPr lang="hr-HR" sz="2000" dirty="0" smtClean="0">
                <a:solidFill>
                  <a:srgbClr val="0070C0"/>
                </a:solidFill>
              </a:rPr>
              <a:t>etc.</a:t>
            </a:r>
            <a:endParaRPr lang="en-GB" sz="2000" dirty="0">
              <a:solidFill>
                <a:srgbClr val="0070C0"/>
              </a:solidFill>
            </a:endParaRPr>
          </a:p>
        </p:txBody>
      </p:sp>
      <p:sp>
        <p:nvSpPr>
          <p:cNvPr id="12" name="Pravokutnik 11"/>
          <p:cNvSpPr/>
          <p:nvPr/>
        </p:nvSpPr>
        <p:spPr>
          <a:xfrm>
            <a:off x="760652" y="4054110"/>
            <a:ext cx="7646974" cy="1938992"/>
          </a:xfrm>
          <a:prstGeom prst="rect">
            <a:avLst/>
          </a:prstGeom>
        </p:spPr>
        <p:txBody>
          <a:bodyPr wrap="square">
            <a:spAutoFit/>
          </a:bodyPr>
          <a:lstStyle/>
          <a:p>
            <a:r>
              <a:rPr lang="en-US" sz="2400" dirty="0" smtClean="0">
                <a:solidFill>
                  <a:srgbClr val="C00000"/>
                </a:solidFill>
              </a:rPr>
              <a:t>In gathering, the analysis and interpretation of results of monitoring airborne particulate matter, which is the primary purpose of the budget of the health effects, always use the aerodynamically particle diameter, because he best describes the behavior of particles</a:t>
            </a:r>
            <a:r>
              <a:rPr lang="hr-HR" sz="2400" dirty="0" smtClean="0">
                <a:solidFill>
                  <a:srgbClr val="C00000"/>
                </a:solidFill>
              </a:rPr>
              <a:t>.</a:t>
            </a:r>
            <a:endParaRPr lang="en-GB" sz="2400" dirty="0">
              <a:solidFill>
                <a:srgbClr val="C00000"/>
              </a:solidFill>
            </a:endParaRPr>
          </a:p>
        </p:txBody>
      </p:sp>
      <p:sp>
        <p:nvSpPr>
          <p:cNvPr id="13" name="Pravokutnik 12"/>
          <p:cNvSpPr/>
          <p:nvPr/>
        </p:nvSpPr>
        <p:spPr>
          <a:xfrm>
            <a:off x="793019" y="3312955"/>
            <a:ext cx="7638881" cy="707886"/>
          </a:xfrm>
          <a:prstGeom prst="rect">
            <a:avLst/>
          </a:prstGeom>
        </p:spPr>
        <p:txBody>
          <a:bodyPr wrap="square">
            <a:spAutoFit/>
          </a:bodyPr>
          <a:lstStyle/>
          <a:p>
            <a:r>
              <a:rPr lang="en-US" sz="2000" dirty="0" smtClean="0">
                <a:solidFill>
                  <a:srgbClr val="0070C0"/>
                </a:solidFill>
              </a:rPr>
              <a:t>The use of different types of diameter gives different results, therefore, it is necessary to always indicate which species is the diameter used.</a:t>
            </a:r>
            <a:endParaRPr lang="en-GB" sz="2000" dirty="0">
              <a:solidFill>
                <a:srgbClr val="0070C0"/>
              </a:solidFill>
            </a:endParaRPr>
          </a:p>
        </p:txBody>
      </p:sp>
      <p:pic>
        <p:nvPicPr>
          <p:cNvPr id="14"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21</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THE RANGE OF THE SIZE OF THE</a:t>
            </a:r>
            <a:r>
              <a:rPr lang="hr-HR" sz="2800" b="1" dirty="0" smtClean="0">
                <a:solidFill>
                  <a:schemeClr val="tx2"/>
                </a:solidFill>
                <a:effectLst>
                  <a:glow>
                    <a:srgbClr val="7F7F7F">
                      <a:alpha val="35000"/>
                    </a:srgbClr>
                  </a:glow>
                </a:effectLst>
              </a:rPr>
              <a:t> PARTICULATE MATTER</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Rectangle 8"/>
          <p:cNvSpPr>
            <a:spLocks noChangeArrowheads="1"/>
          </p:cNvSpPr>
          <p:nvPr/>
        </p:nvSpPr>
        <p:spPr bwMode="auto">
          <a:xfrm>
            <a:off x="1002725" y="2739983"/>
            <a:ext cx="6696075" cy="2123658"/>
          </a:xfrm>
          <a:prstGeom prst="rect">
            <a:avLst/>
          </a:prstGeom>
          <a:noFill/>
          <a:ln w="9525">
            <a:noFill/>
            <a:miter lim="800000"/>
            <a:headEnd/>
            <a:tailEnd/>
          </a:ln>
        </p:spPr>
        <p:txBody>
          <a:bodyPr>
            <a:spAutoFit/>
          </a:bodyPr>
          <a:lstStyle/>
          <a:p>
            <a:pPr>
              <a:spcBef>
                <a:spcPct val="50000"/>
              </a:spcBef>
            </a:pPr>
            <a:r>
              <a:rPr lang="hr-HR" sz="2400" dirty="0" smtClean="0">
                <a:solidFill>
                  <a:srgbClr val="0070C0"/>
                </a:solidFill>
              </a:rPr>
              <a:t>Range of diameter                      </a:t>
            </a:r>
            <a:r>
              <a:rPr lang="en-US" sz="2400" dirty="0" smtClean="0">
                <a:solidFill>
                  <a:srgbClr val="0070C0"/>
                </a:solidFill>
              </a:rPr>
              <a:t>0.002 </a:t>
            </a:r>
            <a:r>
              <a:rPr lang="en-US" sz="2400" dirty="0">
                <a:solidFill>
                  <a:srgbClr val="0070C0"/>
                </a:solidFill>
              </a:rPr>
              <a:t>– 100 µm </a:t>
            </a:r>
          </a:p>
          <a:p>
            <a:pPr>
              <a:spcBef>
                <a:spcPct val="50000"/>
              </a:spcBef>
            </a:pPr>
            <a:r>
              <a:rPr lang="en-US" sz="2400" dirty="0" smtClean="0">
                <a:solidFill>
                  <a:srgbClr val="0070C0"/>
                </a:solidFill>
              </a:rPr>
              <a:t>The ratio of the diameter </a:t>
            </a:r>
            <a:r>
              <a:rPr lang="hr-HR" sz="2400" dirty="0" smtClean="0">
                <a:solidFill>
                  <a:srgbClr val="0070C0"/>
                </a:solidFill>
              </a:rPr>
              <a:t>         </a:t>
            </a:r>
            <a:r>
              <a:rPr lang="en-US" sz="2400" dirty="0" smtClean="0">
                <a:solidFill>
                  <a:srgbClr val="0070C0"/>
                </a:solidFill>
              </a:rPr>
              <a:t>1 : </a:t>
            </a:r>
            <a:r>
              <a:rPr lang="en-US" sz="2400" dirty="0">
                <a:solidFill>
                  <a:srgbClr val="0070C0"/>
                </a:solidFill>
              </a:rPr>
              <a:t>10</a:t>
            </a:r>
            <a:r>
              <a:rPr lang="en-US" sz="2400" baseline="30000" dirty="0">
                <a:solidFill>
                  <a:srgbClr val="0070C0"/>
                </a:solidFill>
              </a:rPr>
              <a:t>5</a:t>
            </a:r>
            <a:r>
              <a:rPr lang="en-US" sz="2400" dirty="0">
                <a:solidFill>
                  <a:srgbClr val="0070C0"/>
                </a:solidFill>
              </a:rPr>
              <a:t> </a:t>
            </a:r>
          </a:p>
          <a:p>
            <a:pPr>
              <a:spcBef>
                <a:spcPct val="50000"/>
              </a:spcBef>
            </a:pPr>
            <a:r>
              <a:rPr lang="en-US" sz="2400" dirty="0" smtClean="0">
                <a:solidFill>
                  <a:srgbClr val="0070C0"/>
                </a:solidFill>
              </a:rPr>
              <a:t>The ratio of the surface</a:t>
            </a:r>
            <a:r>
              <a:rPr lang="hr-HR" sz="2400" dirty="0" smtClean="0">
                <a:solidFill>
                  <a:srgbClr val="0070C0"/>
                </a:solidFill>
              </a:rPr>
              <a:t>             </a:t>
            </a:r>
            <a:r>
              <a:rPr lang="en-US" sz="2400" dirty="0" smtClean="0">
                <a:solidFill>
                  <a:srgbClr val="0070C0"/>
                </a:solidFill>
              </a:rPr>
              <a:t>1 </a:t>
            </a:r>
            <a:r>
              <a:rPr lang="en-US" sz="2400" dirty="0">
                <a:solidFill>
                  <a:srgbClr val="0070C0"/>
                </a:solidFill>
              </a:rPr>
              <a:t>: 10</a:t>
            </a:r>
            <a:r>
              <a:rPr lang="en-US" sz="2400" baseline="30000" dirty="0">
                <a:solidFill>
                  <a:srgbClr val="0070C0"/>
                </a:solidFill>
              </a:rPr>
              <a:t>10 </a:t>
            </a:r>
          </a:p>
          <a:p>
            <a:pPr>
              <a:spcBef>
                <a:spcPct val="50000"/>
              </a:spcBef>
            </a:pPr>
            <a:r>
              <a:rPr lang="en-US" sz="2400" dirty="0" smtClean="0">
                <a:solidFill>
                  <a:srgbClr val="0070C0"/>
                </a:solidFill>
              </a:rPr>
              <a:t>The ratio of the volume (mass)1 </a:t>
            </a:r>
            <a:r>
              <a:rPr lang="en-US" sz="2400" dirty="0">
                <a:solidFill>
                  <a:srgbClr val="0070C0"/>
                </a:solidFill>
              </a:rPr>
              <a:t>: 10</a:t>
            </a:r>
            <a:r>
              <a:rPr lang="en-US" sz="2400" baseline="30000" dirty="0">
                <a:solidFill>
                  <a:srgbClr val="0070C0"/>
                </a:solidFill>
              </a:rPr>
              <a:t>15</a:t>
            </a:r>
          </a:p>
        </p:txBody>
      </p:sp>
      <p:pic>
        <p:nvPicPr>
          <p:cNvPr id="12"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22</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THE CONCENTRATION OF</a:t>
            </a:r>
            <a:r>
              <a:rPr lang="hr-HR" sz="2800" b="1" dirty="0" smtClean="0">
                <a:solidFill>
                  <a:schemeClr val="tx2"/>
                </a:solidFill>
                <a:effectLst>
                  <a:glow>
                    <a:srgbClr val="7F7F7F">
                      <a:alpha val="35000"/>
                    </a:srgbClr>
                  </a:glow>
                </a:effectLst>
              </a:rPr>
              <a:t> PARTICULATE MATTER</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Rectangle 4"/>
          <p:cNvSpPr>
            <a:spLocks noChangeArrowheads="1"/>
          </p:cNvSpPr>
          <p:nvPr/>
        </p:nvSpPr>
        <p:spPr bwMode="auto">
          <a:xfrm>
            <a:off x="247047" y="1492455"/>
            <a:ext cx="8656322" cy="3785652"/>
          </a:xfrm>
          <a:prstGeom prst="rect">
            <a:avLst/>
          </a:prstGeom>
          <a:noFill/>
          <a:ln w="9525">
            <a:noFill/>
            <a:miter lim="800000"/>
            <a:headEnd/>
            <a:tailEnd/>
          </a:ln>
        </p:spPr>
        <p:txBody>
          <a:bodyPr wrap="square" anchor="ctr">
            <a:spAutoFit/>
          </a:bodyPr>
          <a:lstStyle/>
          <a:p>
            <a:r>
              <a:rPr lang="hr-HR" sz="2400" b="1" dirty="0" smtClean="0">
                <a:solidFill>
                  <a:srgbClr val="0070C0"/>
                </a:solidFill>
              </a:rPr>
              <a:t>The number concentration</a:t>
            </a:r>
            <a:r>
              <a:rPr lang="en-GB" sz="2400" dirty="0" smtClean="0">
                <a:solidFill>
                  <a:srgbClr val="0070C0"/>
                </a:solidFill>
              </a:rPr>
              <a:t>– </a:t>
            </a:r>
            <a:r>
              <a:rPr lang="en-US" sz="2400" dirty="0" smtClean="0">
                <a:solidFill>
                  <a:srgbClr val="0070C0"/>
                </a:solidFill>
              </a:rPr>
              <a:t>the number of particles in a unit volume of air. It is used most when studying the health benefits of insoluble particles (number of particles deposited within the respiratory system)</a:t>
            </a:r>
            <a:endParaRPr lang="en-GB" sz="2400" dirty="0">
              <a:solidFill>
                <a:srgbClr val="0070C0"/>
              </a:solidFill>
            </a:endParaRPr>
          </a:p>
          <a:p>
            <a:endParaRPr lang="hr-HR" sz="2400" dirty="0">
              <a:solidFill>
                <a:srgbClr val="0070C0"/>
              </a:solidFill>
            </a:endParaRPr>
          </a:p>
          <a:p>
            <a:endParaRPr lang="en-GB" sz="2400" dirty="0">
              <a:solidFill>
                <a:srgbClr val="0070C0"/>
              </a:solidFill>
            </a:endParaRPr>
          </a:p>
          <a:p>
            <a:r>
              <a:rPr lang="hr-HR" sz="2400" b="1" dirty="0" smtClean="0">
                <a:solidFill>
                  <a:srgbClr val="0070C0"/>
                </a:solidFill>
              </a:rPr>
              <a:t>Mass concentration</a:t>
            </a:r>
            <a:r>
              <a:rPr lang="en-GB" sz="2400" dirty="0" smtClean="0">
                <a:solidFill>
                  <a:srgbClr val="0070C0"/>
                </a:solidFill>
              </a:rPr>
              <a:t>– </a:t>
            </a:r>
            <a:r>
              <a:rPr lang="en-US" sz="2400" dirty="0" smtClean="0">
                <a:solidFill>
                  <a:srgbClr val="0070C0"/>
                </a:solidFill>
              </a:rPr>
              <a:t>the mass of the particles in a unit volume of air. It is used most when investigating the health effects of toxic soluble particles (mass of particles deposited in the</a:t>
            </a:r>
            <a:r>
              <a:rPr lang="hr-HR" sz="2400" dirty="0" smtClean="0">
                <a:solidFill>
                  <a:srgbClr val="0070C0"/>
                </a:solidFill>
              </a:rPr>
              <a:t> </a:t>
            </a:r>
            <a:r>
              <a:rPr lang="hr-HR" sz="2400" dirty="0" smtClean="0">
                <a:solidFill>
                  <a:schemeClr val="accent1">
                    <a:lumMod val="75000"/>
                  </a:schemeClr>
                </a:solidFill>
              </a:rPr>
              <a:t>respiratory system</a:t>
            </a:r>
            <a:r>
              <a:rPr lang="en-US" sz="2400" dirty="0" smtClean="0">
                <a:solidFill>
                  <a:schemeClr val="accent1">
                    <a:lumMod val="75000"/>
                  </a:schemeClr>
                </a:solidFill>
              </a:rPr>
              <a:t>)</a:t>
            </a:r>
            <a:endParaRPr lang="en-GB" sz="2400" dirty="0">
              <a:solidFill>
                <a:schemeClr val="accent1">
                  <a:lumMod val="75000"/>
                </a:schemeClr>
              </a:solidFill>
            </a:endParaRPr>
          </a:p>
        </p:txBody>
      </p:sp>
      <p:pic>
        <p:nvPicPr>
          <p:cNvPr id="12"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23</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PARTICULATE MATTER IN ENVIRONMENTAL AIR</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Rectangle 5"/>
          <p:cNvSpPr>
            <a:spLocks noChangeArrowheads="1"/>
          </p:cNvSpPr>
          <p:nvPr/>
        </p:nvSpPr>
        <p:spPr bwMode="auto">
          <a:xfrm>
            <a:off x="539750" y="1172368"/>
            <a:ext cx="4060242" cy="3477875"/>
          </a:xfrm>
          <a:prstGeom prst="rect">
            <a:avLst/>
          </a:prstGeom>
          <a:noFill/>
          <a:ln w="9525">
            <a:noFill/>
            <a:miter lim="800000"/>
            <a:headEnd/>
            <a:tailEnd/>
          </a:ln>
        </p:spPr>
        <p:txBody>
          <a:bodyPr wrap="square" anchor="ctr">
            <a:spAutoFit/>
          </a:bodyPr>
          <a:lstStyle/>
          <a:p>
            <a:r>
              <a:rPr lang="hr-HR" sz="2000" dirty="0" smtClean="0">
                <a:solidFill>
                  <a:srgbClr val="0070C0"/>
                </a:solidFill>
              </a:rPr>
              <a:t>Small ratio~ 10</a:t>
            </a:r>
            <a:r>
              <a:rPr lang="en-GB" sz="2000" baseline="30000" dirty="0" smtClean="0">
                <a:solidFill>
                  <a:srgbClr val="0070C0"/>
                </a:solidFill>
              </a:rPr>
              <a:t>-</a:t>
            </a:r>
            <a:r>
              <a:rPr lang="hr-HR" sz="2000" baseline="30000" dirty="0" smtClean="0">
                <a:solidFill>
                  <a:srgbClr val="0070C0"/>
                </a:solidFill>
              </a:rPr>
              <a:t>5</a:t>
            </a:r>
          </a:p>
          <a:p>
            <a:endParaRPr lang="en-US" sz="2000" dirty="0">
              <a:solidFill>
                <a:srgbClr val="0070C0"/>
              </a:solidFill>
            </a:endParaRPr>
          </a:p>
          <a:p>
            <a:r>
              <a:rPr lang="en-US" sz="2000" dirty="0" smtClean="0">
                <a:solidFill>
                  <a:srgbClr val="0070C0"/>
                </a:solidFill>
              </a:rPr>
              <a:t>Typical for the number, surface and volume of the distribution by size of particles</a:t>
            </a:r>
            <a:endParaRPr lang="hr-HR" sz="2000" dirty="0" smtClean="0">
              <a:solidFill>
                <a:srgbClr val="0070C0"/>
              </a:solidFill>
            </a:endParaRPr>
          </a:p>
          <a:p>
            <a:endParaRPr lang="en-US" sz="2000" dirty="0">
              <a:solidFill>
                <a:srgbClr val="0070C0"/>
              </a:solidFill>
            </a:endParaRPr>
          </a:p>
          <a:p>
            <a:r>
              <a:rPr lang="en-US" sz="2000" dirty="0" smtClean="0">
                <a:solidFill>
                  <a:srgbClr val="0070C0"/>
                </a:solidFill>
              </a:rPr>
              <a:t>A rough </a:t>
            </a:r>
            <a:r>
              <a:rPr lang="hr-HR" sz="2000" dirty="0" smtClean="0">
                <a:solidFill>
                  <a:srgbClr val="0070C0"/>
                </a:solidFill>
              </a:rPr>
              <a:t>d</a:t>
            </a:r>
            <a:r>
              <a:rPr lang="en-US" sz="2000" dirty="0" smtClean="0">
                <a:solidFill>
                  <a:srgbClr val="0070C0"/>
                </a:solidFill>
              </a:rPr>
              <a:t>vision into three categories:</a:t>
            </a:r>
            <a:endParaRPr lang="hr-HR" sz="2000" dirty="0" smtClean="0">
              <a:solidFill>
                <a:srgbClr val="0070C0"/>
              </a:solidFill>
            </a:endParaRPr>
          </a:p>
          <a:p>
            <a:endParaRPr lang="hr-HR" sz="2000" b="1" dirty="0" smtClean="0">
              <a:solidFill>
                <a:srgbClr val="0070C0"/>
              </a:solidFill>
            </a:endParaRPr>
          </a:p>
          <a:p>
            <a:r>
              <a:rPr lang="hr-HR" sz="2000" dirty="0" smtClean="0">
                <a:solidFill>
                  <a:schemeClr val="accent1">
                    <a:lumMod val="75000"/>
                  </a:schemeClr>
                </a:solidFill>
              </a:rPr>
              <a:t>nucleation mode </a:t>
            </a:r>
            <a:r>
              <a:rPr lang="en-GB" sz="2000" dirty="0" smtClean="0">
                <a:solidFill>
                  <a:srgbClr val="0070C0"/>
                </a:solidFill>
              </a:rPr>
              <a:t>:  </a:t>
            </a:r>
            <a:r>
              <a:rPr lang="en-GB" sz="2000" dirty="0">
                <a:solidFill>
                  <a:srgbClr val="0070C0"/>
                </a:solidFill>
              </a:rPr>
              <a:t>~ </a:t>
            </a:r>
            <a:r>
              <a:rPr lang="en-GB" sz="2000" dirty="0" smtClean="0">
                <a:solidFill>
                  <a:srgbClr val="0070C0"/>
                </a:solidFill>
              </a:rPr>
              <a:t>0</a:t>
            </a:r>
            <a:r>
              <a:rPr lang="hr-HR" sz="2000" dirty="0" smtClean="0">
                <a:solidFill>
                  <a:srgbClr val="0070C0"/>
                </a:solidFill>
              </a:rPr>
              <a:t>,</a:t>
            </a:r>
            <a:r>
              <a:rPr lang="en-GB" sz="2000" dirty="0" smtClean="0">
                <a:solidFill>
                  <a:srgbClr val="0070C0"/>
                </a:solidFill>
              </a:rPr>
              <a:t>01 </a:t>
            </a:r>
            <a:r>
              <a:rPr lang="en-GB" sz="2000" dirty="0">
                <a:solidFill>
                  <a:srgbClr val="0070C0"/>
                </a:solidFill>
              </a:rPr>
              <a:t>– 0,04 µm</a:t>
            </a:r>
            <a:endParaRPr lang="en-US" sz="2000" dirty="0">
              <a:solidFill>
                <a:srgbClr val="0070C0"/>
              </a:solidFill>
            </a:endParaRPr>
          </a:p>
          <a:p>
            <a:r>
              <a:rPr lang="hr-HR" sz="2000" dirty="0" smtClean="0">
                <a:solidFill>
                  <a:srgbClr val="0070C0"/>
                </a:solidFill>
              </a:rPr>
              <a:t>Accumulation mode</a:t>
            </a:r>
            <a:r>
              <a:rPr lang="en-GB" sz="2000" dirty="0" smtClean="0">
                <a:solidFill>
                  <a:srgbClr val="0070C0"/>
                </a:solidFill>
              </a:rPr>
              <a:t>: ~ 0</a:t>
            </a:r>
            <a:r>
              <a:rPr lang="hr-HR" sz="2000" dirty="0" smtClean="0">
                <a:solidFill>
                  <a:srgbClr val="0070C0"/>
                </a:solidFill>
              </a:rPr>
              <a:t>,</a:t>
            </a:r>
            <a:r>
              <a:rPr lang="en-GB" sz="2000" dirty="0" smtClean="0">
                <a:solidFill>
                  <a:srgbClr val="0070C0"/>
                </a:solidFill>
              </a:rPr>
              <a:t>1 </a:t>
            </a:r>
            <a:r>
              <a:rPr lang="en-GB" sz="2000" dirty="0">
                <a:solidFill>
                  <a:srgbClr val="0070C0"/>
                </a:solidFill>
              </a:rPr>
              <a:t>– 1µm</a:t>
            </a:r>
            <a:endParaRPr lang="en-US" sz="2000" dirty="0">
              <a:solidFill>
                <a:srgbClr val="0070C0"/>
              </a:solidFill>
            </a:endParaRPr>
          </a:p>
          <a:p>
            <a:r>
              <a:rPr lang="hr-HR" sz="2000" dirty="0" smtClean="0">
                <a:solidFill>
                  <a:srgbClr val="0070C0"/>
                </a:solidFill>
              </a:rPr>
              <a:t>Large particles</a:t>
            </a:r>
            <a:r>
              <a:rPr lang="en-GB" sz="2000" dirty="0" smtClean="0">
                <a:solidFill>
                  <a:srgbClr val="0070C0"/>
                </a:solidFill>
              </a:rPr>
              <a:t>:        </a:t>
            </a:r>
            <a:r>
              <a:rPr lang="en-GB" sz="2000" dirty="0">
                <a:solidFill>
                  <a:srgbClr val="0070C0"/>
                </a:solidFill>
              </a:rPr>
              <a:t>~ 5 – 50 µm</a:t>
            </a:r>
          </a:p>
        </p:txBody>
      </p:sp>
      <p:pic>
        <p:nvPicPr>
          <p:cNvPr id="12" name="Picture 4" descr="RER1008_distr"/>
          <p:cNvPicPr>
            <a:picLocks noChangeAspect="1" noChangeArrowheads="1"/>
          </p:cNvPicPr>
          <p:nvPr/>
        </p:nvPicPr>
        <p:blipFill>
          <a:blip r:embed="rId3" cstate="print"/>
          <a:srcRect/>
          <a:stretch>
            <a:fillRect/>
          </a:stretch>
        </p:blipFill>
        <p:spPr bwMode="auto">
          <a:xfrm>
            <a:off x="4393975" y="1359462"/>
            <a:ext cx="3905474" cy="5165436"/>
          </a:xfrm>
          <a:prstGeom prst="rect">
            <a:avLst/>
          </a:prstGeom>
          <a:noFill/>
          <a:ln w="9525">
            <a:noFill/>
            <a:miter lim="800000"/>
            <a:headEnd/>
            <a:tailEnd/>
          </a:ln>
        </p:spPr>
      </p:pic>
      <p:pic>
        <p:nvPicPr>
          <p:cNvPr id="13"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24</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TYPICAL COMPOSITION OF PARTICULATE MATTER</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076" name="Picture 4"/>
          <p:cNvPicPr>
            <a:picLocks noChangeAspect="1" noChangeArrowheads="1"/>
          </p:cNvPicPr>
          <p:nvPr/>
        </p:nvPicPr>
        <p:blipFill>
          <a:blip r:embed="rId3" cstate="print"/>
          <a:srcRect/>
          <a:stretch>
            <a:fillRect/>
          </a:stretch>
        </p:blipFill>
        <p:spPr bwMode="auto">
          <a:xfrm>
            <a:off x="1408014" y="1577947"/>
            <a:ext cx="6709251" cy="4135030"/>
          </a:xfrm>
          <a:prstGeom prst="rect">
            <a:avLst/>
          </a:prstGeom>
          <a:noFill/>
          <a:ln w="9525">
            <a:noFill/>
            <a:miter lim="800000"/>
            <a:headEnd/>
            <a:tailEnd/>
          </a:ln>
        </p:spPr>
      </p:pic>
      <p:sp>
        <p:nvSpPr>
          <p:cNvPr id="10" name="Rectangle 9"/>
          <p:cNvSpPr/>
          <p:nvPr/>
        </p:nvSpPr>
        <p:spPr>
          <a:xfrm>
            <a:off x="3032449" y="1884784"/>
            <a:ext cx="2752530" cy="3172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organic carbon and water</a:t>
            </a:r>
            <a:endParaRPr lang="hr-HR" dirty="0">
              <a:solidFill>
                <a:schemeClr val="accent1">
                  <a:lumMod val="75000"/>
                </a:schemeClr>
              </a:solidFill>
            </a:endParaRPr>
          </a:p>
        </p:txBody>
      </p:sp>
      <p:sp>
        <p:nvSpPr>
          <p:cNvPr id="12" name="Rectangle 11"/>
          <p:cNvSpPr/>
          <p:nvPr/>
        </p:nvSpPr>
        <p:spPr>
          <a:xfrm>
            <a:off x="5032311" y="3044890"/>
            <a:ext cx="2752530" cy="3172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Soil + minerals</a:t>
            </a:r>
            <a:endParaRPr lang="hr-HR" dirty="0">
              <a:solidFill>
                <a:schemeClr val="accent1">
                  <a:lumMod val="75000"/>
                </a:schemeClr>
              </a:solidFill>
            </a:endParaRPr>
          </a:p>
        </p:txBody>
      </p:sp>
      <p:pic>
        <p:nvPicPr>
          <p:cNvPr id="13"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25</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SCHEMATIC </a:t>
            </a:r>
            <a:r>
              <a:rPr lang="en-US" sz="2800" b="1" dirty="0" smtClean="0">
                <a:solidFill>
                  <a:schemeClr val="tx2"/>
                </a:solidFill>
                <a:effectLst>
                  <a:glow>
                    <a:srgbClr val="7F7F7F">
                      <a:alpha val="35000"/>
                    </a:srgbClr>
                  </a:glow>
                </a:effectLst>
              </a:rPr>
              <a:t>VIEW OF THE RESPIRATORY SYSTEM</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Slika 8" descr="Disni_sustav_hrv_A.jpg"/>
          <p:cNvPicPr>
            <a:picLocks noChangeAspect="1"/>
          </p:cNvPicPr>
          <p:nvPr/>
        </p:nvPicPr>
        <p:blipFill>
          <a:blip r:embed="rId3" cstate="print"/>
          <a:stretch>
            <a:fillRect/>
          </a:stretch>
        </p:blipFill>
        <p:spPr>
          <a:xfrm>
            <a:off x="987228" y="1311865"/>
            <a:ext cx="7404213" cy="4684121"/>
          </a:xfrm>
          <a:prstGeom prst="rect">
            <a:avLst/>
          </a:prstGeom>
        </p:spPr>
      </p:pic>
      <p:sp>
        <p:nvSpPr>
          <p:cNvPr id="10" name="Rectangle 9"/>
          <p:cNvSpPr/>
          <p:nvPr/>
        </p:nvSpPr>
        <p:spPr>
          <a:xfrm>
            <a:off x="2444621" y="1698171"/>
            <a:ext cx="970384"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throat</a:t>
            </a:r>
            <a:endParaRPr lang="hr-HR" dirty="0">
              <a:solidFill>
                <a:schemeClr val="accent1">
                  <a:lumMod val="75000"/>
                </a:schemeClr>
              </a:solidFill>
            </a:endParaRPr>
          </a:p>
        </p:txBody>
      </p:sp>
      <p:sp>
        <p:nvSpPr>
          <p:cNvPr id="13" name="Rectangle 12"/>
          <p:cNvSpPr/>
          <p:nvPr/>
        </p:nvSpPr>
        <p:spPr>
          <a:xfrm>
            <a:off x="1390261" y="2569029"/>
            <a:ext cx="2055847"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primary bronchi</a:t>
            </a:r>
            <a:endParaRPr lang="hr-HR" dirty="0">
              <a:solidFill>
                <a:schemeClr val="accent1">
                  <a:lumMod val="75000"/>
                </a:schemeClr>
              </a:solidFill>
            </a:endParaRPr>
          </a:p>
        </p:txBody>
      </p:sp>
      <p:sp>
        <p:nvSpPr>
          <p:cNvPr id="14" name="Rectangle 13"/>
          <p:cNvSpPr/>
          <p:nvPr/>
        </p:nvSpPr>
        <p:spPr>
          <a:xfrm>
            <a:off x="852196" y="3206621"/>
            <a:ext cx="2055847"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secundary bronchi</a:t>
            </a:r>
            <a:endParaRPr lang="hr-HR" dirty="0">
              <a:solidFill>
                <a:schemeClr val="accent1">
                  <a:lumMod val="75000"/>
                </a:schemeClr>
              </a:solidFill>
            </a:endParaRPr>
          </a:p>
        </p:txBody>
      </p:sp>
      <p:sp>
        <p:nvSpPr>
          <p:cNvPr id="15" name="Rectangle 14"/>
          <p:cNvSpPr/>
          <p:nvPr/>
        </p:nvSpPr>
        <p:spPr>
          <a:xfrm>
            <a:off x="674914" y="3766457"/>
            <a:ext cx="2055847"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tertiary bronchi</a:t>
            </a:r>
            <a:endParaRPr lang="hr-HR" dirty="0">
              <a:solidFill>
                <a:schemeClr val="accent1">
                  <a:lumMod val="75000"/>
                </a:schemeClr>
              </a:solidFill>
            </a:endParaRPr>
          </a:p>
        </p:txBody>
      </p:sp>
      <p:sp>
        <p:nvSpPr>
          <p:cNvPr id="17" name="Rectangle 16"/>
          <p:cNvSpPr/>
          <p:nvPr/>
        </p:nvSpPr>
        <p:spPr>
          <a:xfrm>
            <a:off x="706016" y="4450702"/>
            <a:ext cx="1589315"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bronchioles</a:t>
            </a:r>
            <a:endParaRPr lang="hr-HR" dirty="0">
              <a:solidFill>
                <a:schemeClr val="accent1">
                  <a:lumMod val="75000"/>
                </a:schemeClr>
              </a:solidFill>
            </a:endParaRPr>
          </a:p>
        </p:txBody>
      </p:sp>
      <p:sp>
        <p:nvSpPr>
          <p:cNvPr id="18" name="Rectangle 17"/>
          <p:cNvSpPr/>
          <p:nvPr/>
        </p:nvSpPr>
        <p:spPr>
          <a:xfrm>
            <a:off x="4864360" y="2764971"/>
            <a:ext cx="970384"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trachea</a:t>
            </a:r>
            <a:endParaRPr lang="hr-HR" dirty="0">
              <a:solidFill>
                <a:schemeClr val="accent1">
                  <a:lumMod val="75000"/>
                </a:schemeClr>
              </a:solidFill>
            </a:endParaRPr>
          </a:p>
        </p:txBody>
      </p:sp>
      <p:sp>
        <p:nvSpPr>
          <p:cNvPr id="19" name="Rectangle 18"/>
          <p:cNvSpPr/>
          <p:nvPr/>
        </p:nvSpPr>
        <p:spPr>
          <a:xfrm>
            <a:off x="4061927" y="2217576"/>
            <a:ext cx="2055847"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Pulmonary artery</a:t>
            </a:r>
            <a:endParaRPr lang="hr-HR" dirty="0">
              <a:solidFill>
                <a:schemeClr val="accent1">
                  <a:lumMod val="75000"/>
                </a:schemeClr>
              </a:solidFill>
            </a:endParaRPr>
          </a:p>
        </p:txBody>
      </p:sp>
      <p:sp>
        <p:nvSpPr>
          <p:cNvPr id="20" name="Rectangle 19"/>
          <p:cNvSpPr/>
          <p:nvPr/>
        </p:nvSpPr>
        <p:spPr>
          <a:xfrm>
            <a:off x="6453674" y="1539552"/>
            <a:ext cx="2055847"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Pulmonary  vein</a:t>
            </a:r>
            <a:endParaRPr lang="hr-HR" dirty="0">
              <a:solidFill>
                <a:schemeClr val="accent1">
                  <a:lumMod val="75000"/>
                </a:schemeClr>
              </a:solidFill>
            </a:endParaRPr>
          </a:p>
        </p:txBody>
      </p:sp>
      <p:sp>
        <p:nvSpPr>
          <p:cNvPr id="21" name="Rectangle 20"/>
          <p:cNvSpPr/>
          <p:nvPr/>
        </p:nvSpPr>
        <p:spPr>
          <a:xfrm>
            <a:off x="5365102" y="4929674"/>
            <a:ext cx="1884785"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alveolar duct</a:t>
            </a:r>
            <a:endParaRPr lang="hr-HR" dirty="0">
              <a:solidFill>
                <a:schemeClr val="accent1">
                  <a:lumMod val="75000"/>
                </a:schemeClr>
              </a:solidFill>
            </a:endParaRPr>
          </a:p>
        </p:txBody>
      </p:sp>
      <p:sp>
        <p:nvSpPr>
          <p:cNvPr id="22" name="Rectangle 21"/>
          <p:cNvSpPr/>
          <p:nvPr/>
        </p:nvSpPr>
        <p:spPr>
          <a:xfrm>
            <a:off x="7355632" y="4914123"/>
            <a:ext cx="883299"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alveoli</a:t>
            </a:r>
            <a:endParaRPr lang="hr-HR" dirty="0">
              <a:solidFill>
                <a:schemeClr val="accent1">
                  <a:lumMod val="75000"/>
                </a:schemeClr>
              </a:solidFill>
            </a:endParaRPr>
          </a:p>
        </p:txBody>
      </p:sp>
      <p:pic>
        <p:nvPicPr>
          <p:cNvPr id="23" name="Picture 3"/>
          <p:cNvPicPr>
            <a:picLocks noChangeAspect="1" noChangeArrowheads="1"/>
          </p:cNvPicPr>
          <p:nvPr/>
        </p:nvPicPr>
        <p:blipFill>
          <a:blip r:embed="rId4" cstate="print"/>
          <a:srcRect/>
          <a:stretch>
            <a:fillRect/>
          </a:stretch>
        </p:blipFill>
        <p:spPr bwMode="auto">
          <a:xfrm>
            <a:off x="12914" y="6077688"/>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26</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33509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400" b="1" dirty="0" smtClean="0">
                <a:solidFill>
                  <a:schemeClr val="tx2"/>
                </a:solidFill>
                <a:effectLst>
                  <a:glow>
                    <a:srgbClr val="7F7F7F">
                      <a:alpha val="35000"/>
                    </a:srgbClr>
                  </a:glow>
                </a:effectLst>
              </a:rPr>
              <a:t>DEFINITIONS OF THE F</a:t>
            </a:r>
            <a:r>
              <a:rPr lang="hr-HR" sz="2400" b="1" dirty="0" smtClean="0">
                <a:solidFill>
                  <a:schemeClr val="tx2"/>
                </a:solidFill>
                <a:effectLst>
                  <a:glow>
                    <a:srgbClr val="7F7F7F">
                      <a:alpha val="35000"/>
                    </a:srgbClr>
                  </a:glow>
                </a:effectLst>
              </a:rPr>
              <a:t>R</a:t>
            </a:r>
            <a:r>
              <a:rPr lang="en-US" sz="2400" b="1" dirty="0" smtClean="0">
                <a:solidFill>
                  <a:schemeClr val="tx2"/>
                </a:solidFill>
                <a:effectLst>
                  <a:glow>
                    <a:srgbClr val="7F7F7F">
                      <a:alpha val="35000"/>
                    </a:srgbClr>
                  </a:glow>
                </a:effectLst>
              </a:rPr>
              <a:t>ACTION OF THE</a:t>
            </a:r>
            <a:r>
              <a:rPr lang="hr-HR" sz="2400" b="1" dirty="0" smtClean="0">
                <a:solidFill>
                  <a:schemeClr val="tx2"/>
                </a:solidFill>
                <a:effectLst>
                  <a:glow>
                    <a:srgbClr val="7F7F7F">
                      <a:alpha val="35000"/>
                    </a:srgbClr>
                  </a:glow>
                </a:effectLst>
              </a:rPr>
              <a:t> PARTICULATE MATTER</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9" name="Pravokutnik 8"/>
          <p:cNvSpPr/>
          <p:nvPr/>
        </p:nvSpPr>
        <p:spPr>
          <a:xfrm>
            <a:off x="475861" y="2810332"/>
            <a:ext cx="7937895" cy="646331"/>
          </a:xfrm>
          <a:prstGeom prst="rect">
            <a:avLst/>
          </a:prstGeom>
        </p:spPr>
        <p:txBody>
          <a:bodyPr wrap="square">
            <a:spAutoFit/>
          </a:bodyPr>
          <a:lstStyle/>
          <a:p>
            <a:r>
              <a:rPr lang="hr-HR" b="1" dirty="0" smtClean="0">
                <a:solidFill>
                  <a:srgbClr val="0070C0"/>
                </a:solidFill>
              </a:rPr>
              <a:t>HRN ISO 7708:1998 </a:t>
            </a:r>
            <a:r>
              <a:rPr lang="en-US" dirty="0" smtClean="0">
                <a:solidFill>
                  <a:srgbClr val="0070C0"/>
                </a:solidFill>
              </a:rPr>
              <a:t>The definitions of the faction of the particles by size for sampling works on health impact assessments</a:t>
            </a:r>
            <a:r>
              <a:rPr lang="hr-HR" dirty="0" smtClean="0">
                <a:solidFill>
                  <a:srgbClr val="0070C0"/>
                </a:solidFill>
              </a:rPr>
              <a:t>(ISO 7708:1995)</a:t>
            </a:r>
            <a:endParaRPr lang="hr-HR" dirty="0">
              <a:solidFill>
                <a:srgbClr val="0070C0"/>
              </a:solidFill>
            </a:endParaRPr>
          </a:p>
        </p:txBody>
      </p:sp>
      <p:sp>
        <p:nvSpPr>
          <p:cNvPr id="12" name="Rectangle 5"/>
          <p:cNvSpPr>
            <a:spLocks noChangeArrowheads="1"/>
          </p:cNvSpPr>
          <p:nvPr/>
        </p:nvSpPr>
        <p:spPr bwMode="auto">
          <a:xfrm>
            <a:off x="466531" y="3544946"/>
            <a:ext cx="8453534" cy="1200329"/>
          </a:xfrm>
          <a:prstGeom prst="rect">
            <a:avLst/>
          </a:prstGeom>
          <a:noFill/>
          <a:ln w="9525">
            <a:noFill/>
            <a:miter lim="800000"/>
            <a:headEnd/>
            <a:tailEnd/>
          </a:ln>
        </p:spPr>
        <p:txBody>
          <a:bodyPr wrap="square" anchor="ctr">
            <a:spAutoFit/>
          </a:bodyPr>
          <a:lstStyle/>
          <a:p>
            <a:r>
              <a:rPr lang="en-US" b="1" dirty="0" err="1" smtClean="0">
                <a:solidFill>
                  <a:srgbClr val="0070C0"/>
                </a:solidFill>
              </a:rPr>
              <a:t>Inhala</a:t>
            </a:r>
            <a:r>
              <a:rPr lang="hr-HR" b="1" dirty="0" smtClean="0">
                <a:solidFill>
                  <a:srgbClr val="0070C0"/>
                </a:solidFill>
              </a:rPr>
              <a:t>tion</a:t>
            </a:r>
            <a:r>
              <a:rPr lang="en-US" b="1" dirty="0" smtClean="0">
                <a:solidFill>
                  <a:srgbClr val="0070C0"/>
                </a:solidFill>
              </a:rPr>
              <a:t> faction: mass fraction of total suspended particles that we inhale on the nose or mouth (depends on the direction and speed of the air flow, frequency of inhalation, etc.) </a:t>
            </a:r>
            <a:endParaRPr lang="hr-HR" b="1" dirty="0" smtClean="0">
              <a:solidFill>
                <a:srgbClr val="0070C0"/>
              </a:solidFill>
            </a:endParaRPr>
          </a:p>
          <a:p>
            <a:r>
              <a:rPr lang="en-US" b="1" dirty="0" err="1" smtClean="0">
                <a:solidFill>
                  <a:srgbClr val="0070C0"/>
                </a:solidFill>
              </a:rPr>
              <a:t>Inhala</a:t>
            </a:r>
            <a:r>
              <a:rPr lang="hr-HR" b="1" dirty="0" smtClean="0">
                <a:solidFill>
                  <a:srgbClr val="0070C0"/>
                </a:solidFill>
              </a:rPr>
              <a:t>tion</a:t>
            </a:r>
            <a:r>
              <a:rPr lang="en-US" b="1" dirty="0" smtClean="0">
                <a:solidFill>
                  <a:srgbClr val="0070C0"/>
                </a:solidFill>
              </a:rPr>
              <a:t> </a:t>
            </a:r>
            <a:r>
              <a:rPr lang="hr-HR" b="1" dirty="0" smtClean="0">
                <a:solidFill>
                  <a:srgbClr val="0070C0"/>
                </a:solidFill>
              </a:rPr>
              <a:t>convention</a:t>
            </a:r>
            <a:r>
              <a:rPr lang="en-US" b="1" dirty="0" smtClean="0">
                <a:solidFill>
                  <a:srgbClr val="0070C0"/>
                </a:solidFill>
              </a:rPr>
              <a:t>: target specification of inhaled factions.</a:t>
            </a:r>
            <a:endParaRPr lang="hr-HR" dirty="0">
              <a:solidFill>
                <a:srgbClr val="0070C0"/>
              </a:solidFill>
            </a:endParaRPr>
          </a:p>
        </p:txBody>
      </p:sp>
      <p:sp>
        <p:nvSpPr>
          <p:cNvPr id="13" name="Rectangle 6"/>
          <p:cNvSpPr>
            <a:spLocks noChangeArrowheads="1"/>
          </p:cNvSpPr>
          <p:nvPr/>
        </p:nvSpPr>
        <p:spPr bwMode="auto">
          <a:xfrm>
            <a:off x="531845" y="4840480"/>
            <a:ext cx="8080310" cy="923330"/>
          </a:xfrm>
          <a:prstGeom prst="rect">
            <a:avLst/>
          </a:prstGeom>
          <a:noFill/>
          <a:ln w="9525">
            <a:noFill/>
            <a:miter lim="800000"/>
            <a:headEnd/>
            <a:tailEnd/>
          </a:ln>
        </p:spPr>
        <p:txBody>
          <a:bodyPr wrap="square" anchor="ctr">
            <a:spAutoFit/>
          </a:bodyPr>
          <a:lstStyle/>
          <a:p>
            <a:r>
              <a:rPr lang="hr-HR" b="1" dirty="0" smtClean="0">
                <a:solidFill>
                  <a:schemeClr val="accent1">
                    <a:lumMod val="75000"/>
                  </a:schemeClr>
                </a:solidFill>
              </a:rPr>
              <a:t>Extrathoracic fraction </a:t>
            </a:r>
            <a:r>
              <a:rPr lang="en-GB" b="1" dirty="0" smtClean="0">
                <a:solidFill>
                  <a:srgbClr val="0070C0"/>
                </a:solidFill>
              </a:rPr>
              <a:t>:</a:t>
            </a:r>
            <a:r>
              <a:rPr lang="en-GB" dirty="0" smtClean="0">
                <a:solidFill>
                  <a:srgbClr val="0070C0"/>
                </a:solidFill>
              </a:rPr>
              <a:t> </a:t>
            </a:r>
            <a:r>
              <a:rPr lang="en-US" dirty="0" smtClean="0">
                <a:solidFill>
                  <a:srgbClr val="0070C0"/>
                </a:solidFill>
              </a:rPr>
              <a:t>mass concentration of </a:t>
            </a:r>
            <a:r>
              <a:rPr lang="hr-HR" dirty="0" smtClean="0">
                <a:solidFill>
                  <a:srgbClr val="0070C0"/>
                </a:solidFill>
              </a:rPr>
              <a:t>inhaled</a:t>
            </a:r>
            <a:r>
              <a:rPr lang="en-US" dirty="0" smtClean="0">
                <a:solidFill>
                  <a:srgbClr val="0070C0"/>
                </a:solidFill>
              </a:rPr>
              <a:t> particles that do not penetrate deeper than the throat.</a:t>
            </a:r>
            <a:endParaRPr lang="hr-HR" dirty="0" smtClean="0">
              <a:solidFill>
                <a:srgbClr val="0070C0"/>
              </a:solidFill>
            </a:endParaRPr>
          </a:p>
          <a:p>
            <a:r>
              <a:rPr lang="hr-HR" b="1" dirty="0" smtClean="0">
                <a:solidFill>
                  <a:srgbClr val="0070C0"/>
                </a:solidFill>
              </a:rPr>
              <a:t>Extrathoracic convention</a:t>
            </a:r>
            <a:r>
              <a:rPr lang="en-GB" b="1" dirty="0" smtClean="0">
                <a:solidFill>
                  <a:srgbClr val="0070C0"/>
                </a:solidFill>
              </a:rPr>
              <a:t>:</a:t>
            </a:r>
            <a:r>
              <a:rPr lang="en-GB" dirty="0" smtClean="0">
                <a:solidFill>
                  <a:srgbClr val="0070C0"/>
                </a:solidFill>
              </a:rPr>
              <a:t> </a:t>
            </a:r>
            <a:r>
              <a:rPr lang="hr-HR" dirty="0" smtClean="0">
                <a:solidFill>
                  <a:srgbClr val="0070C0"/>
                </a:solidFill>
              </a:rPr>
              <a:t>target specification sampler extrathoracic factions.</a:t>
            </a:r>
            <a:endParaRPr lang="en-GB" dirty="0">
              <a:solidFill>
                <a:srgbClr val="0070C0"/>
              </a:solidFill>
            </a:endParaRPr>
          </a:p>
        </p:txBody>
      </p:sp>
      <p:sp>
        <p:nvSpPr>
          <p:cNvPr id="14" name="TekstniOkvir 13"/>
          <p:cNvSpPr txBox="1"/>
          <p:nvPr/>
        </p:nvSpPr>
        <p:spPr>
          <a:xfrm>
            <a:off x="469417" y="1213524"/>
            <a:ext cx="8357341" cy="1477328"/>
          </a:xfrm>
          <a:prstGeom prst="rect">
            <a:avLst/>
          </a:prstGeom>
          <a:noFill/>
        </p:spPr>
        <p:txBody>
          <a:bodyPr wrap="square" rtlCol="0">
            <a:spAutoFit/>
          </a:bodyPr>
          <a:lstStyle/>
          <a:p>
            <a:r>
              <a:rPr lang="en-US" dirty="0" smtClean="0">
                <a:solidFill>
                  <a:srgbClr val="0070C0"/>
                </a:solidFill>
              </a:rPr>
              <a:t>For many years, they collected samples (TSP-total Suspended Matter). The results of mass concentration and their compositions are significantly different with respect to the design of an entrance area collector who was not standardized. In this way of comparing the level of pollution particulates from different locations were difficult, or the disabled. Linkage with health effects has also been harder to observable.</a:t>
            </a:r>
            <a:endParaRPr lang="hr-HR" dirty="0">
              <a:solidFill>
                <a:srgbClr val="0070C0"/>
              </a:solidFill>
            </a:endParaRPr>
          </a:p>
        </p:txBody>
      </p:sp>
      <p:pic>
        <p:nvPicPr>
          <p:cNvPr id="15"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27</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400" b="1" dirty="0" smtClean="0">
                <a:solidFill>
                  <a:schemeClr val="tx2"/>
                </a:solidFill>
                <a:effectLst>
                  <a:glow>
                    <a:srgbClr val="7F7F7F">
                      <a:alpha val="35000"/>
                    </a:srgbClr>
                  </a:glow>
                </a:effectLst>
              </a:rPr>
              <a:t>DEFINITIONS OF THE FACTION OF THE</a:t>
            </a:r>
            <a:r>
              <a:rPr lang="hr-HR" sz="2400" b="1" dirty="0" smtClean="0">
                <a:solidFill>
                  <a:schemeClr val="tx2"/>
                </a:solidFill>
                <a:effectLst>
                  <a:glow>
                    <a:srgbClr val="7F7F7F">
                      <a:alpha val="35000"/>
                    </a:srgbClr>
                  </a:glow>
                </a:effectLst>
              </a:rPr>
              <a:t> PARTICULATE MATTER</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Rectangle 9"/>
          <p:cNvSpPr/>
          <p:nvPr/>
        </p:nvSpPr>
        <p:spPr>
          <a:xfrm>
            <a:off x="550506" y="1818211"/>
            <a:ext cx="8136293" cy="369332"/>
          </a:xfrm>
          <a:prstGeom prst="rect">
            <a:avLst/>
          </a:prstGeom>
        </p:spPr>
        <p:txBody>
          <a:bodyPr wrap="square">
            <a:spAutoFit/>
          </a:bodyPr>
          <a:lstStyle/>
          <a:p>
            <a:r>
              <a:rPr lang="en-US" b="1" dirty="0" err="1" smtClean="0">
                <a:solidFill>
                  <a:schemeClr val="accent1">
                    <a:lumMod val="75000"/>
                  </a:schemeClr>
                </a:solidFill>
              </a:rPr>
              <a:t>Thorac</a:t>
            </a:r>
            <a:r>
              <a:rPr lang="hr-HR" b="1" dirty="0" smtClean="0">
                <a:solidFill>
                  <a:schemeClr val="accent1">
                    <a:lumMod val="75000"/>
                  </a:schemeClr>
                </a:solidFill>
              </a:rPr>
              <a:t>al</a:t>
            </a:r>
            <a:r>
              <a:rPr lang="en-US" b="1" dirty="0" smtClean="0">
                <a:solidFill>
                  <a:schemeClr val="accent1">
                    <a:lumMod val="75000"/>
                  </a:schemeClr>
                </a:solidFill>
              </a:rPr>
              <a:t> fraction</a:t>
            </a:r>
            <a:r>
              <a:rPr lang="en-US" dirty="0" smtClean="0">
                <a:solidFill>
                  <a:schemeClr val="accent1">
                    <a:lumMod val="75000"/>
                  </a:schemeClr>
                </a:solidFill>
              </a:rPr>
              <a:t>: mass fraction of suspended particles that reach below the throat.</a:t>
            </a:r>
            <a:endParaRPr lang="hr-HR" dirty="0">
              <a:solidFill>
                <a:schemeClr val="accent1">
                  <a:lumMod val="75000"/>
                </a:schemeClr>
              </a:solidFill>
            </a:endParaRPr>
          </a:p>
        </p:txBody>
      </p:sp>
      <p:sp>
        <p:nvSpPr>
          <p:cNvPr id="12" name="Rectangle 11"/>
          <p:cNvSpPr/>
          <p:nvPr/>
        </p:nvSpPr>
        <p:spPr>
          <a:xfrm>
            <a:off x="531844" y="2851876"/>
            <a:ext cx="8024327" cy="1200329"/>
          </a:xfrm>
          <a:prstGeom prst="rect">
            <a:avLst/>
          </a:prstGeom>
        </p:spPr>
        <p:txBody>
          <a:bodyPr wrap="square">
            <a:spAutoFit/>
          </a:bodyPr>
          <a:lstStyle/>
          <a:p>
            <a:r>
              <a:rPr lang="en-US" b="1" dirty="0" err="1" smtClean="0">
                <a:solidFill>
                  <a:schemeClr val="accent1">
                    <a:lumMod val="75000"/>
                  </a:schemeClr>
                </a:solidFill>
              </a:rPr>
              <a:t>Toracal</a:t>
            </a:r>
            <a:r>
              <a:rPr lang="en-US" b="1" dirty="0" smtClean="0">
                <a:solidFill>
                  <a:schemeClr val="accent1">
                    <a:lumMod val="75000"/>
                  </a:schemeClr>
                </a:solidFill>
              </a:rPr>
              <a:t> convention</a:t>
            </a:r>
            <a:r>
              <a:rPr lang="en-US" dirty="0" smtClean="0">
                <a:solidFill>
                  <a:schemeClr val="accent1">
                    <a:lumMod val="75000"/>
                  </a:schemeClr>
                </a:solidFill>
              </a:rPr>
              <a:t>: the target specimen of the inhaler fractional sampler (given the existence of large differences between individuals, this convention represents an average value). It is described by a cumulative lognormal distribution with a median of 11.64 </a:t>
            </a:r>
            <a:r>
              <a:rPr lang="en-US" dirty="0" err="1" smtClean="0">
                <a:solidFill>
                  <a:schemeClr val="accent1">
                    <a:lumMod val="75000"/>
                  </a:schemeClr>
                </a:solidFill>
              </a:rPr>
              <a:t>μm</a:t>
            </a:r>
            <a:r>
              <a:rPr lang="en-US" dirty="0" smtClean="0">
                <a:solidFill>
                  <a:schemeClr val="accent1">
                    <a:lumMod val="75000"/>
                  </a:schemeClr>
                </a:solidFill>
              </a:rPr>
              <a:t> and a geometric standard deviation of 1.5.</a:t>
            </a:r>
            <a:endParaRPr lang="hr-HR" dirty="0">
              <a:solidFill>
                <a:schemeClr val="accent1">
                  <a:lumMod val="75000"/>
                </a:schemeClr>
              </a:solidFill>
            </a:endParaRPr>
          </a:p>
        </p:txBody>
      </p:sp>
      <p:pic>
        <p:nvPicPr>
          <p:cNvPr id="13"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28</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9" name="Pravokutnik 8"/>
          <p:cNvSpPr/>
          <p:nvPr/>
        </p:nvSpPr>
        <p:spPr>
          <a:xfrm>
            <a:off x="833480" y="1720840"/>
            <a:ext cx="7501316" cy="3046988"/>
          </a:xfrm>
          <a:prstGeom prst="rect">
            <a:avLst/>
          </a:prstGeom>
        </p:spPr>
        <p:txBody>
          <a:bodyPr wrap="square">
            <a:spAutoFit/>
          </a:bodyPr>
          <a:lstStyle/>
          <a:p>
            <a:r>
              <a:rPr lang="en-US" sz="2400" b="1" dirty="0" err="1" smtClean="0">
                <a:solidFill>
                  <a:schemeClr val="accent1">
                    <a:lumMod val="75000"/>
                  </a:schemeClr>
                </a:solidFill>
              </a:rPr>
              <a:t>Tracheobronchial</a:t>
            </a:r>
            <a:r>
              <a:rPr lang="en-US" sz="2400" b="1" dirty="0" smtClean="0">
                <a:solidFill>
                  <a:schemeClr val="accent1">
                    <a:lumMod val="75000"/>
                  </a:schemeClr>
                </a:solidFill>
              </a:rPr>
              <a:t> fraction</a:t>
            </a:r>
            <a:r>
              <a:rPr lang="en-US" sz="2400" dirty="0" smtClean="0">
                <a:solidFill>
                  <a:schemeClr val="accent1">
                    <a:lumMod val="75000"/>
                  </a:schemeClr>
                </a:solidFill>
              </a:rPr>
              <a:t>: mass fraction of </a:t>
            </a:r>
            <a:r>
              <a:rPr lang="hr-HR" sz="2400" dirty="0" smtClean="0">
                <a:solidFill>
                  <a:schemeClr val="accent1">
                    <a:lumMod val="75000"/>
                  </a:schemeClr>
                </a:solidFill>
              </a:rPr>
              <a:t>particulate matter </a:t>
            </a:r>
            <a:r>
              <a:rPr lang="en-US" sz="2400" dirty="0" smtClean="0">
                <a:solidFill>
                  <a:schemeClr val="accent1">
                    <a:lumMod val="75000"/>
                  </a:schemeClr>
                </a:solidFill>
              </a:rPr>
              <a:t>penetrating lower than the throat, but not penetrating the areas without a </a:t>
            </a:r>
            <a:r>
              <a:rPr lang="en-US" sz="2400" dirty="0" err="1" smtClean="0">
                <a:solidFill>
                  <a:schemeClr val="accent1">
                    <a:lumMod val="75000"/>
                  </a:schemeClr>
                </a:solidFill>
              </a:rPr>
              <a:t>ciliaar</a:t>
            </a:r>
            <a:r>
              <a:rPr lang="en-US" sz="2400" dirty="0" smtClean="0">
                <a:solidFill>
                  <a:schemeClr val="accent1">
                    <a:lumMod val="75000"/>
                  </a:schemeClr>
                </a:solidFill>
              </a:rPr>
              <a:t> epithelium.</a:t>
            </a:r>
            <a:endParaRPr lang="hr-HR" sz="2400" dirty="0" smtClean="0">
              <a:solidFill>
                <a:schemeClr val="accent1">
                  <a:lumMod val="75000"/>
                </a:schemeClr>
              </a:solidFill>
            </a:endParaRPr>
          </a:p>
          <a:p>
            <a:endParaRPr lang="en-US" sz="2400" dirty="0" smtClean="0">
              <a:solidFill>
                <a:schemeClr val="accent1">
                  <a:lumMod val="75000"/>
                </a:schemeClr>
              </a:solidFill>
            </a:endParaRPr>
          </a:p>
          <a:p>
            <a:r>
              <a:rPr lang="en-US" sz="2400" b="1" dirty="0" err="1" smtClean="0">
                <a:solidFill>
                  <a:schemeClr val="accent1">
                    <a:lumMod val="75000"/>
                  </a:schemeClr>
                </a:solidFill>
              </a:rPr>
              <a:t>Tracheobronchial</a:t>
            </a:r>
            <a:r>
              <a:rPr lang="en-US" sz="2400" b="1" dirty="0" smtClean="0">
                <a:solidFill>
                  <a:schemeClr val="accent1">
                    <a:lumMod val="75000"/>
                  </a:schemeClr>
                </a:solidFill>
              </a:rPr>
              <a:t> </a:t>
            </a:r>
            <a:r>
              <a:rPr lang="hr-HR" sz="2400" b="1" dirty="0" smtClean="0">
                <a:solidFill>
                  <a:schemeClr val="accent1">
                    <a:lumMod val="75000"/>
                  </a:schemeClr>
                </a:solidFill>
              </a:rPr>
              <a:t>convention</a:t>
            </a:r>
            <a:r>
              <a:rPr lang="en-US" sz="2400" dirty="0" smtClean="0">
                <a:solidFill>
                  <a:schemeClr val="accent1">
                    <a:lumMod val="75000"/>
                  </a:schemeClr>
                </a:solidFill>
              </a:rPr>
              <a:t>:the target specification of </a:t>
            </a:r>
            <a:r>
              <a:rPr lang="en-US" sz="2400" dirty="0" err="1" smtClean="0">
                <a:solidFill>
                  <a:schemeClr val="accent1">
                    <a:lumMod val="75000"/>
                  </a:schemeClr>
                </a:solidFill>
              </a:rPr>
              <a:t>tracheobronchial</a:t>
            </a:r>
            <a:r>
              <a:rPr lang="en-US" sz="2400" dirty="0" smtClean="0">
                <a:solidFill>
                  <a:schemeClr val="accent1">
                    <a:lumMod val="75000"/>
                  </a:schemeClr>
                </a:solidFill>
              </a:rPr>
              <a:t> fraction samplers (given the existence of large differences between individuals, this convention represents an average value).</a:t>
            </a:r>
            <a:endParaRPr lang="en-GB" sz="2400" dirty="0">
              <a:solidFill>
                <a:schemeClr val="accent1">
                  <a:lumMod val="75000"/>
                </a:schemeClr>
              </a:solidFill>
            </a:endParaRPr>
          </a:p>
        </p:txBody>
      </p:sp>
      <p:sp>
        <p:nvSpPr>
          <p:cNvPr id="12"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400" b="1" dirty="0" smtClean="0">
                <a:solidFill>
                  <a:schemeClr val="tx2"/>
                </a:solidFill>
                <a:effectLst>
                  <a:glow>
                    <a:srgbClr val="7F7F7F">
                      <a:alpha val="35000"/>
                    </a:srgbClr>
                  </a:glow>
                </a:effectLst>
              </a:rPr>
              <a:t>DEFINITIONS OF THE FACTION OF THE</a:t>
            </a:r>
            <a:r>
              <a:rPr lang="hr-HR" sz="2400" b="1" dirty="0" smtClean="0">
                <a:solidFill>
                  <a:schemeClr val="tx2"/>
                </a:solidFill>
                <a:effectLst>
                  <a:glow>
                    <a:srgbClr val="7F7F7F">
                      <a:alpha val="35000"/>
                    </a:srgbClr>
                  </a:glow>
                </a:effectLst>
              </a:rPr>
              <a:t> PARTICULATE MATTER</a:t>
            </a:r>
          </a:p>
        </p:txBody>
      </p:sp>
      <p:pic>
        <p:nvPicPr>
          <p:cNvPr id="10" name="Picture 3"/>
          <p:cNvPicPr>
            <a:picLocks noChangeAspect="1" noChangeArrowheads="1"/>
          </p:cNvPicPr>
          <p:nvPr/>
        </p:nvPicPr>
        <p:blipFill>
          <a:blip r:embed="rId3" cstate="print"/>
          <a:srcRect/>
          <a:stretch>
            <a:fillRect/>
          </a:stretch>
        </p:blipFill>
        <p:spPr bwMode="auto">
          <a:xfrm>
            <a:off x="0" y="615233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29</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TWO-COMPONENT SYSTEMS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628776"/>
            <a:ext cx="83629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endParaRPr lang="hr-HR" sz="2000" dirty="0">
              <a:solidFill>
                <a:srgbClr val="0070C0"/>
              </a:solidFill>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Pravokutnik 11"/>
          <p:cNvSpPr/>
          <p:nvPr/>
        </p:nvSpPr>
        <p:spPr>
          <a:xfrm>
            <a:off x="1064102" y="1765974"/>
            <a:ext cx="7553915" cy="1477328"/>
          </a:xfrm>
          <a:prstGeom prst="rect">
            <a:avLst/>
          </a:prstGeom>
        </p:spPr>
        <p:txBody>
          <a:bodyPr wrap="square">
            <a:spAutoFit/>
          </a:bodyPr>
          <a:lstStyle/>
          <a:p>
            <a:pPr algn="ctr"/>
            <a:r>
              <a:rPr lang="hr-HR" b="1" dirty="0" smtClean="0">
                <a:solidFill>
                  <a:srgbClr val="0070C0"/>
                </a:solidFill>
              </a:rPr>
              <a:t>Continuous phase                         Dispersed phase                   </a:t>
            </a:r>
          </a:p>
          <a:p>
            <a:endParaRPr lang="hr-HR" b="1" dirty="0" smtClean="0">
              <a:solidFill>
                <a:srgbClr val="0070C0"/>
              </a:solidFill>
            </a:endParaRPr>
          </a:p>
          <a:p>
            <a:r>
              <a:rPr lang="hr-HR" dirty="0" smtClean="0">
                <a:solidFill>
                  <a:srgbClr val="0070C0"/>
                </a:solidFill>
              </a:rPr>
              <a:t>Hydrosol</a:t>
            </a:r>
            <a:r>
              <a:rPr lang="en-GB" dirty="0" smtClean="0">
                <a:solidFill>
                  <a:srgbClr val="0070C0"/>
                </a:solidFill>
              </a:rPr>
              <a:t>             </a:t>
            </a:r>
            <a:r>
              <a:rPr lang="hr-HR" dirty="0" smtClean="0">
                <a:solidFill>
                  <a:srgbClr val="0070C0"/>
                </a:solidFill>
              </a:rPr>
              <a:t>       </a:t>
            </a:r>
            <a:r>
              <a:rPr lang="en-GB" dirty="0" smtClean="0">
                <a:solidFill>
                  <a:srgbClr val="0070C0"/>
                </a:solidFill>
              </a:rPr>
              <a:t> </a:t>
            </a:r>
            <a:r>
              <a:rPr lang="hr-HR" dirty="0" smtClean="0">
                <a:solidFill>
                  <a:srgbClr val="0070C0"/>
                </a:solidFill>
              </a:rPr>
              <a:t>Liquid                                      Liquid and/or solid</a:t>
            </a:r>
            <a:endParaRPr lang="en-GB" dirty="0" smtClean="0">
              <a:solidFill>
                <a:srgbClr val="0070C0"/>
              </a:solidFill>
            </a:endParaRPr>
          </a:p>
          <a:p>
            <a:r>
              <a:rPr lang="hr-HR" dirty="0" smtClean="0">
                <a:solidFill>
                  <a:srgbClr val="0070C0"/>
                </a:solidFill>
              </a:rPr>
              <a:t>Foam</a:t>
            </a:r>
            <a:r>
              <a:rPr lang="en-GB" dirty="0" smtClean="0">
                <a:solidFill>
                  <a:srgbClr val="0070C0"/>
                </a:solidFill>
              </a:rPr>
              <a:t>             </a:t>
            </a:r>
            <a:r>
              <a:rPr lang="hr-HR" dirty="0" smtClean="0">
                <a:solidFill>
                  <a:srgbClr val="0070C0"/>
                </a:solidFill>
              </a:rPr>
              <a:t> </a:t>
            </a:r>
            <a:r>
              <a:rPr lang="en-GB" dirty="0" smtClean="0">
                <a:solidFill>
                  <a:srgbClr val="0070C0"/>
                </a:solidFill>
              </a:rPr>
              <a:t>      </a:t>
            </a:r>
            <a:r>
              <a:rPr lang="hr-HR" dirty="0" smtClean="0">
                <a:solidFill>
                  <a:srgbClr val="0070C0"/>
                </a:solidFill>
              </a:rPr>
              <a:t>Solid or liquid                           Gas/mixture of gases</a:t>
            </a:r>
            <a:endParaRPr lang="hr-HR" b="1" dirty="0" smtClean="0">
              <a:solidFill>
                <a:srgbClr val="0070C0"/>
              </a:solidFill>
            </a:endParaRPr>
          </a:p>
          <a:p>
            <a:r>
              <a:rPr lang="en-GB" b="1" dirty="0" smtClean="0">
                <a:solidFill>
                  <a:srgbClr val="00B050"/>
                </a:solidFill>
              </a:rPr>
              <a:t>AEROSOL</a:t>
            </a:r>
            <a:r>
              <a:rPr lang="hr-HR" b="1" dirty="0" smtClean="0">
                <a:solidFill>
                  <a:srgbClr val="00B050"/>
                </a:solidFill>
              </a:rPr>
              <a:t>            </a:t>
            </a:r>
            <a:r>
              <a:rPr lang="hr-HR" dirty="0" smtClean="0">
                <a:solidFill>
                  <a:srgbClr val="0070C0"/>
                </a:solidFill>
              </a:rPr>
              <a:t>Gas/mixture of gases                  Liquid and/or solid</a:t>
            </a:r>
            <a:endParaRPr lang="hr-HR" b="1" dirty="0">
              <a:solidFill>
                <a:srgbClr val="00B050"/>
              </a:solidFill>
            </a:endParaRPr>
          </a:p>
        </p:txBody>
      </p:sp>
      <p:sp>
        <p:nvSpPr>
          <p:cNvPr id="13" name="Pravokutnik 12"/>
          <p:cNvSpPr/>
          <p:nvPr/>
        </p:nvSpPr>
        <p:spPr>
          <a:xfrm>
            <a:off x="788973" y="3813260"/>
            <a:ext cx="6574779" cy="1200329"/>
          </a:xfrm>
          <a:prstGeom prst="rect">
            <a:avLst/>
          </a:prstGeom>
        </p:spPr>
        <p:txBody>
          <a:bodyPr wrap="square">
            <a:spAutoFit/>
          </a:bodyPr>
          <a:lstStyle/>
          <a:p>
            <a:pPr algn="just"/>
            <a:r>
              <a:rPr lang="hr-HR" dirty="0" smtClean="0"/>
              <a:t>           Environmental air we observe as a complex aerosol</a:t>
            </a:r>
            <a:endParaRPr lang="en-US" b="1" dirty="0" smtClean="0">
              <a:solidFill>
                <a:srgbClr val="0070C0"/>
              </a:solidFill>
            </a:endParaRPr>
          </a:p>
          <a:p>
            <a:pPr algn="just"/>
            <a:r>
              <a:rPr lang="hr-HR" b="1" dirty="0" smtClean="0">
                <a:solidFill>
                  <a:srgbClr val="0070C0"/>
                </a:solidFill>
              </a:rPr>
              <a:t>     Continuous phase                              Dispersed phase</a:t>
            </a:r>
            <a:r>
              <a:rPr lang="hr-HR" b="1" dirty="0" smtClean="0">
                <a:solidFill>
                  <a:srgbClr val="FF0000"/>
                </a:solidFill>
              </a:rPr>
              <a:t>      </a:t>
            </a:r>
          </a:p>
          <a:p>
            <a:pPr algn="just"/>
            <a:endParaRPr lang="hr-HR" b="1" dirty="0" smtClean="0">
              <a:solidFill>
                <a:srgbClr val="FF0000"/>
              </a:solidFill>
            </a:endParaRPr>
          </a:p>
          <a:p>
            <a:pPr algn="just"/>
            <a:r>
              <a:rPr lang="hr-HR" b="1" dirty="0" smtClean="0">
                <a:solidFill>
                  <a:srgbClr val="FF0000"/>
                </a:solidFill>
              </a:rPr>
              <a:t>       </a:t>
            </a:r>
            <a:r>
              <a:rPr lang="en-US" b="1" dirty="0" smtClean="0">
                <a:solidFill>
                  <a:srgbClr val="FF0000"/>
                </a:solidFill>
              </a:rPr>
              <a:t>mixture of gases </a:t>
            </a:r>
            <a:r>
              <a:rPr lang="hr-HR" b="1" dirty="0" smtClean="0">
                <a:solidFill>
                  <a:srgbClr val="FF0000"/>
                </a:solidFill>
              </a:rPr>
              <a:t>                         </a:t>
            </a:r>
            <a:r>
              <a:rPr lang="en-US" b="1" dirty="0" smtClean="0">
                <a:solidFill>
                  <a:srgbClr val="FF0000"/>
                </a:solidFill>
              </a:rPr>
              <a:t>solid and/or liquid particles</a:t>
            </a:r>
            <a:endParaRPr lang="en-GB" b="1" dirty="0">
              <a:solidFill>
                <a:srgbClr val="FF0000"/>
              </a:solidFill>
            </a:endParaRPr>
          </a:p>
        </p:txBody>
      </p:sp>
      <p:pic>
        <p:nvPicPr>
          <p:cNvPr id="15"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3</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400" b="1" dirty="0" smtClean="0">
                <a:solidFill>
                  <a:schemeClr val="tx2"/>
                </a:solidFill>
                <a:effectLst>
                  <a:glow>
                    <a:srgbClr val="7F7F7F">
                      <a:alpha val="35000"/>
                    </a:srgbClr>
                  </a:glow>
                </a:effectLst>
              </a:rPr>
              <a:t>THE DEFINITIONS OF THE F</a:t>
            </a:r>
            <a:r>
              <a:rPr lang="hr-HR" sz="2400" b="1" dirty="0" smtClean="0">
                <a:solidFill>
                  <a:schemeClr val="tx2"/>
                </a:solidFill>
                <a:effectLst>
                  <a:glow>
                    <a:srgbClr val="7F7F7F">
                      <a:alpha val="35000"/>
                    </a:srgbClr>
                  </a:glow>
                </a:effectLst>
              </a:rPr>
              <a:t>R</a:t>
            </a:r>
            <a:r>
              <a:rPr lang="en-US" sz="2400" b="1" dirty="0" smtClean="0">
                <a:solidFill>
                  <a:schemeClr val="tx2"/>
                </a:solidFill>
                <a:effectLst>
                  <a:glow>
                    <a:srgbClr val="7F7F7F">
                      <a:alpha val="35000"/>
                    </a:srgbClr>
                  </a:glow>
                </a:effectLst>
              </a:rPr>
              <a:t>ACTION OF THE</a:t>
            </a:r>
            <a:r>
              <a:rPr lang="hr-HR" sz="2400" b="1" dirty="0" smtClean="0">
                <a:solidFill>
                  <a:schemeClr val="tx2"/>
                </a:solidFill>
                <a:effectLst>
                  <a:glow>
                    <a:srgbClr val="7F7F7F">
                      <a:alpha val="35000"/>
                    </a:srgbClr>
                  </a:glow>
                </a:effectLst>
              </a:rPr>
              <a:t> PARTICULATE MATTER</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9" name="Rectangle 4"/>
          <p:cNvSpPr>
            <a:spLocks noChangeArrowheads="1"/>
          </p:cNvSpPr>
          <p:nvPr/>
        </p:nvSpPr>
        <p:spPr bwMode="auto">
          <a:xfrm>
            <a:off x="702223" y="2536589"/>
            <a:ext cx="8077883" cy="2616101"/>
          </a:xfrm>
          <a:prstGeom prst="rect">
            <a:avLst/>
          </a:prstGeom>
          <a:noFill/>
          <a:ln w="9525">
            <a:noFill/>
            <a:miter lim="800000"/>
            <a:headEnd/>
            <a:tailEnd/>
          </a:ln>
        </p:spPr>
        <p:txBody>
          <a:bodyPr wrap="square" anchor="ctr">
            <a:spAutoFit/>
          </a:bodyPr>
          <a:lstStyle/>
          <a:p>
            <a:pPr algn="just"/>
            <a:r>
              <a:rPr lang="hr-HR" sz="2000" b="1" dirty="0" smtClean="0">
                <a:solidFill>
                  <a:srgbClr val="0070C0"/>
                </a:solidFill>
              </a:rPr>
              <a:t>Respirable fraction</a:t>
            </a:r>
            <a:r>
              <a:rPr lang="en-GB" sz="2000" b="1" dirty="0" smtClean="0">
                <a:solidFill>
                  <a:srgbClr val="0070C0"/>
                </a:solidFill>
              </a:rPr>
              <a:t>:</a:t>
            </a:r>
            <a:r>
              <a:rPr lang="hr-HR" sz="2000" dirty="0" smtClean="0">
                <a:solidFill>
                  <a:srgbClr val="0070C0"/>
                </a:solidFill>
              </a:rPr>
              <a:t> </a:t>
            </a:r>
            <a:r>
              <a:rPr lang="en-US" sz="2000" dirty="0" smtClean="0">
                <a:solidFill>
                  <a:srgbClr val="0070C0"/>
                </a:solidFill>
              </a:rPr>
              <a:t>mass fraction of airborne particles that penetrate into the area without the </a:t>
            </a:r>
            <a:r>
              <a:rPr lang="en-US" sz="2000" dirty="0" err="1" smtClean="0">
                <a:solidFill>
                  <a:srgbClr val="0070C0"/>
                </a:solidFill>
              </a:rPr>
              <a:t>ciliary</a:t>
            </a:r>
            <a:r>
              <a:rPr lang="en-US" sz="2000" dirty="0" smtClean="0">
                <a:solidFill>
                  <a:srgbClr val="0070C0"/>
                </a:solidFill>
              </a:rPr>
              <a:t> epithelium.</a:t>
            </a:r>
          </a:p>
          <a:p>
            <a:pPr algn="just"/>
            <a:endParaRPr lang="hr-HR" sz="2400" b="1" dirty="0" smtClean="0">
              <a:solidFill>
                <a:srgbClr val="0070C0"/>
              </a:solidFill>
            </a:endParaRPr>
          </a:p>
          <a:p>
            <a:pPr algn="just"/>
            <a:r>
              <a:rPr lang="hr-HR" sz="2000" b="1" dirty="0" smtClean="0">
                <a:solidFill>
                  <a:srgbClr val="0070C0"/>
                </a:solidFill>
              </a:rPr>
              <a:t>Respirable convention</a:t>
            </a:r>
            <a:r>
              <a:rPr lang="en-GB" sz="2000" b="1" dirty="0" smtClean="0">
                <a:solidFill>
                  <a:srgbClr val="0070C0"/>
                </a:solidFill>
              </a:rPr>
              <a:t>:</a:t>
            </a:r>
            <a:r>
              <a:rPr lang="hr-HR" sz="2000" b="1" dirty="0" smtClean="0">
                <a:solidFill>
                  <a:srgbClr val="0070C0"/>
                </a:solidFill>
              </a:rPr>
              <a:t> </a:t>
            </a:r>
            <a:r>
              <a:rPr lang="en-US" sz="2000" dirty="0" smtClean="0">
                <a:solidFill>
                  <a:schemeClr val="accent1">
                    <a:lumMod val="75000"/>
                  </a:schemeClr>
                </a:solidFill>
              </a:rPr>
              <a:t>the target specimen of the </a:t>
            </a:r>
            <a:r>
              <a:rPr lang="en-US" sz="2000" dirty="0" err="1" smtClean="0">
                <a:solidFill>
                  <a:schemeClr val="accent1">
                    <a:lumMod val="75000"/>
                  </a:schemeClr>
                </a:solidFill>
              </a:rPr>
              <a:t>respirable</a:t>
            </a:r>
            <a:r>
              <a:rPr lang="en-US" sz="2000" dirty="0" smtClean="0">
                <a:solidFill>
                  <a:schemeClr val="accent1">
                    <a:lumMod val="75000"/>
                  </a:schemeClr>
                </a:solidFill>
              </a:rPr>
              <a:t> </a:t>
            </a:r>
            <a:r>
              <a:rPr lang="en-US" sz="2000" dirty="0" err="1" smtClean="0">
                <a:solidFill>
                  <a:schemeClr val="accent1">
                    <a:lumMod val="75000"/>
                  </a:schemeClr>
                </a:solidFill>
              </a:rPr>
              <a:t>fractionator</a:t>
            </a:r>
            <a:r>
              <a:rPr lang="en-US" sz="2000" dirty="0" smtClean="0">
                <a:solidFill>
                  <a:schemeClr val="accent1">
                    <a:lumMod val="75000"/>
                  </a:schemeClr>
                </a:solidFill>
              </a:rPr>
              <a:t> (given the existence of large differences between individuals, this convention represents an average value). It is described by a cumulative lognormal distribution with a 2.5μm median geometric standard deviation of 1.5.</a:t>
            </a:r>
            <a:endParaRPr lang="hr-HR" sz="2000" dirty="0" smtClean="0">
              <a:solidFill>
                <a:schemeClr val="accent1">
                  <a:lumMod val="75000"/>
                </a:schemeClr>
              </a:solidFill>
            </a:endParaRPr>
          </a:p>
        </p:txBody>
      </p:sp>
      <p:pic>
        <p:nvPicPr>
          <p:cNvPr id="10"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30</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9" name="Pravokutnik 8"/>
          <p:cNvSpPr/>
          <p:nvPr/>
        </p:nvSpPr>
        <p:spPr>
          <a:xfrm>
            <a:off x="614994" y="2137273"/>
            <a:ext cx="7889735" cy="3046988"/>
          </a:xfrm>
          <a:prstGeom prst="rect">
            <a:avLst/>
          </a:prstGeom>
        </p:spPr>
        <p:txBody>
          <a:bodyPr wrap="square">
            <a:spAutoFit/>
          </a:bodyPr>
          <a:lstStyle/>
          <a:p>
            <a:r>
              <a:rPr lang="en-US" sz="2400" dirty="0" smtClean="0">
                <a:solidFill>
                  <a:srgbClr val="0070C0"/>
                </a:solidFill>
              </a:rPr>
              <a:t>Each of the above </a:t>
            </a:r>
            <a:r>
              <a:rPr lang="hr-HR" sz="2400" dirty="0" smtClean="0">
                <a:solidFill>
                  <a:srgbClr val="0070C0"/>
                </a:solidFill>
              </a:rPr>
              <a:t>c</a:t>
            </a:r>
            <a:r>
              <a:rPr lang="en-US" sz="2400" dirty="0" err="1" smtClean="0">
                <a:solidFill>
                  <a:srgbClr val="0070C0"/>
                </a:solidFill>
              </a:rPr>
              <a:t>onvention</a:t>
            </a:r>
            <a:r>
              <a:rPr lang="en-US" sz="2400" dirty="0" smtClean="0">
                <a:solidFill>
                  <a:srgbClr val="0070C0"/>
                </a:solidFill>
              </a:rPr>
              <a:t>, approximating the faction suspended particles that penetrate in a particular region of the respiratory system, not a faction that is deposited in that region.</a:t>
            </a:r>
            <a:endParaRPr lang="hr-HR" sz="2400" dirty="0" smtClean="0">
              <a:solidFill>
                <a:srgbClr val="0070C0"/>
              </a:solidFill>
            </a:endParaRPr>
          </a:p>
          <a:p>
            <a:endParaRPr lang="hr-HR" sz="2400" dirty="0" smtClean="0">
              <a:solidFill>
                <a:srgbClr val="0070C0"/>
              </a:solidFill>
            </a:endParaRPr>
          </a:p>
          <a:p>
            <a:r>
              <a:rPr lang="en-US" sz="2400" dirty="0" smtClean="0">
                <a:solidFill>
                  <a:srgbClr val="0070C0"/>
                </a:solidFill>
              </a:rPr>
              <a:t>In this sense, the above-mentioned </a:t>
            </a:r>
            <a:r>
              <a:rPr lang="hr-HR" sz="2400" dirty="0" smtClean="0">
                <a:solidFill>
                  <a:srgbClr val="0070C0"/>
                </a:solidFill>
              </a:rPr>
              <a:t>c</a:t>
            </a:r>
            <a:r>
              <a:rPr lang="en-US" sz="2400" dirty="0" err="1" smtClean="0">
                <a:solidFill>
                  <a:srgbClr val="0070C0"/>
                </a:solidFill>
              </a:rPr>
              <a:t>onvention</a:t>
            </a:r>
            <a:r>
              <a:rPr lang="en-US" sz="2400" dirty="0" smtClean="0">
                <a:solidFill>
                  <a:srgbClr val="0070C0"/>
                </a:solidFill>
              </a:rPr>
              <a:t> to overestimate their health effects, because we assume that them can cause only </a:t>
            </a:r>
            <a:r>
              <a:rPr lang="hr-HR" sz="2400" dirty="0" smtClean="0">
                <a:solidFill>
                  <a:srgbClr val="0070C0"/>
                </a:solidFill>
              </a:rPr>
              <a:t>deposited </a:t>
            </a:r>
            <a:r>
              <a:rPr lang="en-US" sz="2400" dirty="0" smtClean="0">
                <a:solidFill>
                  <a:srgbClr val="0070C0"/>
                </a:solidFill>
              </a:rPr>
              <a:t>particles.</a:t>
            </a:r>
            <a:endParaRPr lang="en-GB" sz="2400" dirty="0">
              <a:solidFill>
                <a:srgbClr val="0070C0"/>
              </a:solidFill>
            </a:endParaRPr>
          </a:p>
        </p:txBody>
      </p:sp>
      <p:sp>
        <p:nvSpPr>
          <p:cNvPr id="12"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400" b="1" dirty="0" smtClean="0">
                <a:solidFill>
                  <a:schemeClr val="tx2"/>
                </a:solidFill>
                <a:effectLst>
                  <a:glow>
                    <a:srgbClr val="7F7F7F">
                      <a:alpha val="35000"/>
                    </a:srgbClr>
                  </a:glow>
                </a:effectLst>
              </a:rPr>
              <a:t>THE DEFINITIONS OF THE F</a:t>
            </a:r>
            <a:r>
              <a:rPr lang="hr-HR" sz="2400" b="1" dirty="0" smtClean="0">
                <a:solidFill>
                  <a:schemeClr val="tx2"/>
                </a:solidFill>
                <a:effectLst>
                  <a:glow>
                    <a:srgbClr val="7F7F7F">
                      <a:alpha val="35000"/>
                    </a:srgbClr>
                  </a:glow>
                </a:effectLst>
              </a:rPr>
              <a:t>R</a:t>
            </a:r>
            <a:r>
              <a:rPr lang="en-US" sz="2400" b="1" dirty="0" smtClean="0">
                <a:solidFill>
                  <a:schemeClr val="tx2"/>
                </a:solidFill>
                <a:effectLst>
                  <a:glow>
                    <a:srgbClr val="7F7F7F">
                      <a:alpha val="35000"/>
                    </a:srgbClr>
                  </a:glow>
                </a:effectLst>
              </a:rPr>
              <a:t>ACTION OF THE</a:t>
            </a:r>
            <a:r>
              <a:rPr lang="hr-HR" sz="2400" b="1" dirty="0" smtClean="0">
                <a:solidFill>
                  <a:schemeClr val="tx2"/>
                </a:solidFill>
                <a:effectLst>
                  <a:glow>
                    <a:srgbClr val="7F7F7F">
                      <a:alpha val="35000"/>
                    </a:srgbClr>
                  </a:glow>
                </a:effectLst>
              </a:rPr>
              <a:t> PARTICULATE MATTER</a:t>
            </a:r>
          </a:p>
        </p:txBody>
      </p:sp>
      <p:pic>
        <p:nvPicPr>
          <p:cNvPr id="10"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31</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GRAPHICAL REPRESENTATIONS OF THE CONVENTION</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4100" name="Picture 4"/>
          <p:cNvPicPr>
            <a:picLocks noChangeAspect="1" noChangeArrowheads="1"/>
          </p:cNvPicPr>
          <p:nvPr/>
        </p:nvPicPr>
        <p:blipFill>
          <a:blip r:embed="rId3" cstate="print"/>
          <a:srcRect/>
          <a:stretch>
            <a:fillRect/>
          </a:stretch>
        </p:blipFill>
        <p:spPr bwMode="auto">
          <a:xfrm>
            <a:off x="352425" y="1476375"/>
            <a:ext cx="8437563" cy="3905250"/>
          </a:xfrm>
          <a:prstGeom prst="rect">
            <a:avLst/>
          </a:prstGeom>
          <a:noFill/>
          <a:ln w="9525">
            <a:noFill/>
            <a:miter lim="800000"/>
            <a:headEnd/>
            <a:tailEnd/>
          </a:ln>
        </p:spPr>
      </p:pic>
      <p:sp>
        <p:nvSpPr>
          <p:cNvPr id="10" name="Rectangle 9"/>
          <p:cNvSpPr/>
          <p:nvPr/>
        </p:nvSpPr>
        <p:spPr>
          <a:xfrm>
            <a:off x="3536302" y="1726163"/>
            <a:ext cx="3442996" cy="3172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respirable convention: workable</a:t>
            </a:r>
            <a:endParaRPr lang="hr-HR" dirty="0">
              <a:solidFill>
                <a:schemeClr val="accent1">
                  <a:lumMod val="75000"/>
                </a:schemeClr>
              </a:solidFill>
            </a:endParaRPr>
          </a:p>
        </p:txBody>
      </p:sp>
      <p:sp>
        <p:nvSpPr>
          <p:cNvPr id="12" name="Rectangle 11"/>
          <p:cNvSpPr/>
          <p:nvPr/>
        </p:nvSpPr>
        <p:spPr>
          <a:xfrm>
            <a:off x="6559420" y="2202025"/>
            <a:ext cx="2239347" cy="326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inhalable convention</a:t>
            </a:r>
            <a:endParaRPr lang="hr-HR" dirty="0">
              <a:solidFill>
                <a:schemeClr val="accent1">
                  <a:lumMod val="75000"/>
                </a:schemeClr>
              </a:solidFill>
            </a:endParaRPr>
          </a:p>
        </p:txBody>
      </p:sp>
      <p:sp>
        <p:nvSpPr>
          <p:cNvPr id="13" name="Rectangle 12"/>
          <p:cNvSpPr/>
          <p:nvPr/>
        </p:nvSpPr>
        <p:spPr>
          <a:xfrm>
            <a:off x="6394579" y="3875315"/>
            <a:ext cx="2239347" cy="326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thoracic convention</a:t>
            </a:r>
            <a:endParaRPr lang="hr-HR" dirty="0">
              <a:solidFill>
                <a:schemeClr val="accent1">
                  <a:lumMod val="75000"/>
                </a:schemeClr>
              </a:solidFill>
            </a:endParaRPr>
          </a:p>
        </p:txBody>
      </p:sp>
      <p:sp>
        <p:nvSpPr>
          <p:cNvPr id="14" name="Rectangle 13"/>
          <p:cNvSpPr/>
          <p:nvPr/>
        </p:nvSpPr>
        <p:spPr>
          <a:xfrm>
            <a:off x="1191208" y="4018384"/>
            <a:ext cx="2239347" cy="6189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respirable fraction (sensitive groups)</a:t>
            </a:r>
            <a:endParaRPr lang="hr-HR" dirty="0">
              <a:solidFill>
                <a:schemeClr val="accent1">
                  <a:lumMod val="75000"/>
                </a:schemeClr>
              </a:solidFill>
            </a:endParaRPr>
          </a:p>
        </p:txBody>
      </p:sp>
      <p:sp>
        <p:nvSpPr>
          <p:cNvPr id="15" name="Rectangle 14"/>
          <p:cNvSpPr/>
          <p:nvPr/>
        </p:nvSpPr>
        <p:spPr>
          <a:xfrm>
            <a:off x="2444620" y="5072743"/>
            <a:ext cx="3001347" cy="326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hr-HR" dirty="0" smtClean="0">
                <a:solidFill>
                  <a:schemeClr val="tx1"/>
                </a:solidFill>
              </a:rPr>
              <a:t>aerodynamic diameter</a:t>
            </a:r>
            <a:endParaRPr lang="hr-HR" dirty="0">
              <a:solidFill>
                <a:schemeClr val="tx1"/>
              </a:solidFill>
            </a:endParaRPr>
          </a:p>
        </p:txBody>
      </p:sp>
      <p:pic>
        <p:nvPicPr>
          <p:cNvPr id="16"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32</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5122" name="Picture 2"/>
          <p:cNvPicPr>
            <a:picLocks noChangeAspect="1" noChangeArrowheads="1"/>
          </p:cNvPicPr>
          <p:nvPr/>
        </p:nvPicPr>
        <p:blipFill>
          <a:blip r:embed="rId3" cstate="print"/>
          <a:srcRect/>
          <a:stretch>
            <a:fillRect/>
          </a:stretch>
        </p:blipFill>
        <p:spPr bwMode="auto">
          <a:xfrm>
            <a:off x="338138" y="1443038"/>
            <a:ext cx="8466137" cy="3971925"/>
          </a:xfrm>
          <a:prstGeom prst="rect">
            <a:avLst/>
          </a:prstGeom>
          <a:noFill/>
          <a:ln w="9525">
            <a:noFill/>
            <a:miter lim="800000"/>
            <a:headEnd/>
            <a:tailEnd/>
          </a:ln>
        </p:spPr>
      </p:pic>
      <p:sp>
        <p:nvSpPr>
          <p:cNvPr id="12"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GRAPHICAL REPRESENTATIONS OF THE CONVENTION</a:t>
            </a:r>
            <a:endParaRPr lang="hr-HR" sz="2800" b="1" dirty="0" smtClean="0">
              <a:solidFill>
                <a:schemeClr val="tx2"/>
              </a:solidFill>
              <a:effectLst>
                <a:glow>
                  <a:srgbClr val="7F7F7F">
                    <a:alpha val="35000"/>
                  </a:srgbClr>
                </a:glow>
              </a:effectLst>
            </a:endParaRPr>
          </a:p>
        </p:txBody>
      </p:sp>
      <p:sp>
        <p:nvSpPr>
          <p:cNvPr id="10" name="Rectangle 9"/>
          <p:cNvSpPr/>
          <p:nvPr/>
        </p:nvSpPr>
        <p:spPr>
          <a:xfrm>
            <a:off x="3536302" y="1726163"/>
            <a:ext cx="3442996" cy="3172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respirable convention: workable</a:t>
            </a:r>
            <a:endParaRPr lang="hr-HR" dirty="0">
              <a:solidFill>
                <a:schemeClr val="accent1">
                  <a:lumMod val="75000"/>
                </a:schemeClr>
              </a:solidFill>
            </a:endParaRPr>
          </a:p>
        </p:txBody>
      </p:sp>
      <p:sp>
        <p:nvSpPr>
          <p:cNvPr id="13" name="Rectangle 12"/>
          <p:cNvSpPr/>
          <p:nvPr/>
        </p:nvSpPr>
        <p:spPr>
          <a:xfrm>
            <a:off x="6559420" y="2202025"/>
            <a:ext cx="2239347" cy="326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inhalable convention</a:t>
            </a:r>
            <a:endParaRPr lang="hr-HR" dirty="0">
              <a:solidFill>
                <a:schemeClr val="accent1">
                  <a:lumMod val="75000"/>
                </a:schemeClr>
              </a:solidFill>
            </a:endParaRPr>
          </a:p>
        </p:txBody>
      </p:sp>
      <p:sp>
        <p:nvSpPr>
          <p:cNvPr id="14" name="Rectangle 13"/>
          <p:cNvSpPr/>
          <p:nvPr/>
        </p:nvSpPr>
        <p:spPr>
          <a:xfrm>
            <a:off x="6394579" y="3875315"/>
            <a:ext cx="2239347" cy="326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thoracic convention</a:t>
            </a:r>
            <a:endParaRPr lang="hr-HR" dirty="0">
              <a:solidFill>
                <a:schemeClr val="accent1">
                  <a:lumMod val="75000"/>
                </a:schemeClr>
              </a:solidFill>
            </a:endParaRPr>
          </a:p>
        </p:txBody>
      </p:sp>
      <p:sp>
        <p:nvSpPr>
          <p:cNvPr id="15" name="Rectangle 14"/>
          <p:cNvSpPr/>
          <p:nvPr/>
        </p:nvSpPr>
        <p:spPr>
          <a:xfrm>
            <a:off x="1191208" y="4018384"/>
            <a:ext cx="2239347" cy="6189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respirable fraction (sensitive groups)</a:t>
            </a:r>
            <a:endParaRPr lang="hr-HR" dirty="0">
              <a:solidFill>
                <a:schemeClr val="accent1">
                  <a:lumMod val="75000"/>
                </a:schemeClr>
              </a:solidFill>
            </a:endParaRPr>
          </a:p>
        </p:txBody>
      </p:sp>
      <p:sp>
        <p:nvSpPr>
          <p:cNvPr id="16" name="Rectangle 15"/>
          <p:cNvSpPr/>
          <p:nvPr/>
        </p:nvSpPr>
        <p:spPr>
          <a:xfrm>
            <a:off x="2444620" y="5072743"/>
            <a:ext cx="3001347" cy="326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hr-HR" dirty="0" smtClean="0">
                <a:solidFill>
                  <a:schemeClr val="tx1"/>
                </a:solidFill>
              </a:rPr>
              <a:t>aerodynamic diameter</a:t>
            </a:r>
            <a:endParaRPr lang="hr-HR" dirty="0">
              <a:solidFill>
                <a:schemeClr val="tx1"/>
              </a:solidFill>
            </a:endParaRPr>
          </a:p>
        </p:txBody>
      </p:sp>
      <p:pic>
        <p:nvPicPr>
          <p:cNvPr id="17"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33</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6146" name="Picture 2"/>
          <p:cNvPicPr>
            <a:picLocks noChangeAspect="1" noChangeArrowheads="1"/>
          </p:cNvPicPr>
          <p:nvPr/>
        </p:nvPicPr>
        <p:blipFill>
          <a:blip r:embed="rId3" cstate="print"/>
          <a:srcRect/>
          <a:stretch>
            <a:fillRect/>
          </a:stretch>
        </p:blipFill>
        <p:spPr bwMode="auto">
          <a:xfrm>
            <a:off x="338138" y="1443038"/>
            <a:ext cx="8466137" cy="3971925"/>
          </a:xfrm>
          <a:prstGeom prst="rect">
            <a:avLst/>
          </a:prstGeom>
          <a:noFill/>
          <a:ln w="9525">
            <a:noFill/>
            <a:miter lim="800000"/>
            <a:headEnd/>
            <a:tailEnd/>
          </a:ln>
        </p:spPr>
      </p:pic>
      <p:sp>
        <p:nvSpPr>
          <p:cNvPr id="12"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GRAPHICAL REPRESENTATIONS OF THE CONVENTION</a:t>
            </a:r>
            <a:endParaRPr lang="hr-HR" sz="2800" b="1" dirty="0" smtClean="0">
              <a:solidFill>
                <a:schemeClr val="tx2"/>
              </a:solidFill>
              <a:effectLst>
                <a:glow>
                  <a:srgbClr val="7F7F7F">
                    <a:alpha val="35000"/>
                  </a:srgbClr>
                </a:glow>
              </a:effectLst>
            </a:endParaRPr>
          </a:p>
        </p:txBody>
      </p:sp>
      <p:sp>
        <p:nvSpPr>
          <p:cNvPr id="10" name="Rectangle 9"/>
          <p:cNvSpPr/>
          <p:nvPr/>
        </p:nvSpPr>
        <p:spPr>
          <a:xfrm>
            <a:off x="3536302" y="1726163"/>
            <a:ext cx="3442996" cy="3172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respirable convention: workable</a:t>
            </a:r>
            <a:endParaRPr lang="hr-HR" dirty="0">
              <a:solidFill>
                <a:schemeClr val="accent1">
                  <a:lumMod val="75000"/>
                </a:schemeClr>
              </a:solidFill>
            </a:endParaRPr>
          </a:p>
        </p:txBody>
      </p:sp>
      <p:sp>
        <p:nvSpPr>
          <p:cNvPr id="13" name="Rectangle 12"/>
          <p:cNvSpPr/>
          <p:nvPr/>
        </p:nvSpPr>
        <p:spPr>
          <a:xfrm>
            <a:off x="6559420" y="2202025"/>
            <a:ext cx="2239347" cy="326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inhalable convention</a:t>
            </a:r>
            <a:endParaRPr lang="hr-HR" dirty="0">
              <a:solidFill>
                <a:schemeClr val="accent1">
                  <a:lumMod val="75000"/>
                </a:schemeClr>
              </a:solidFill>
            </a:endParaRPr>
          </a:p>
        </p:txBody>
      </p:sp>
      <p:sp>
        <p:nvSpPr>
          <p:cNvPr id="14" name="Rectangle 13"/>
          <p:cNvSpPr/>
          <p:nvPr/>
        </p:nvSpPr>
        <p:spPr>
          <a:xfrm>
            <a:off x="6394579" y="3875315"/>
            <a:ext cx="2239347" cy="326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thoracic convention</a:t>
            </a:r>
            <a:endParaRPr lang="hr-HR" dirty="0">
              <a:solidFill>
                <a:schemeClr val="accent1">
                  <a:lumMod val="75000"/>
                </a:schemeClr>
              </a:solidFill>
            </a:endParaRPr>
          </a:p>
        </p:txBody>
      </p:sp>
      <p:sp>
        <p:nvSpPr>
          <p:cNvPr id="15" name="Rectangle 14"/>
          <p:cNvSpPr/>
          <p:nvPr/>
        </p:nvSpPr>
        <p:spPr>
          <a:xfrm>
            <a:off x="1191208" y="4189444"/>
            <a:ext cx="2239347" cy="5505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respirable fraction (sensitive groups)</a:t>
            </a:r>
            <a:endParaRPr lang="hr-HR" dirty="0">
              <a:solidFill>
                <a:schemeClr val="accent1">
                  <a:lumMod val="75000"/>
                </a:schemeClr>
              </a:solidFill>
            </a:endParaRPr>
          </a:p>
        </p:txBody>
      </p:sp>
      <p:sp>
        <p:nvSpPr>
          <p:cNvPr id="16" name="Rectangle 15"/>
          <p:cNvSpPr/>
          <p:nvPr/>
        </p:nvSpPr>
        <p:spPr>
          <a:xfrm>
            <a:off x="2444620" y="5072743"/>
            <a:ext cx="3001347" cy="326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hr-HR" dirty="0" smtClean="0">
                <a:solidFill>
                  <a:schemeClr val="tx1"/>
                </a:solidFill>
              </a:rPr>
              <a:t>aerodynamic diameter</a:t>
            </a:r>
            <a:endParaRPr lang="hr-HR" dirty="0">
              <a:solidFill>
                <a:schemeClr val="tx1"/>
              </a:solidFill>
            </a:endParaRPr>
          </a:p>
        </p:txBody>
      </p:sp>
      <p:pic>
        <p:nvPicPr>
          <p:cNvPr id="17"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34</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7170" name="Picture 2"/>
          <p:cNvPicPr>
            <a:picLocks noChangeAspect="1" noChangeArrowheads="1"/>
          </p:cNvPicPr>
          <p:nvPr/>
        </p:nvPicPr>
        <p:blipFill>
          <a:blip r:embed="rId3" cstate="print"/>
          <a:srcRect/>
          <a:stretch>
            <a:fillRect/>
          </a:stretch>
        </p:blipFill>
        <p:spPr bwMode="auto">
          <a:xfrm>
            <a:off x="338138" y="1443038"/>
            <a:ext cx="8466137" cy="3971925"/>
          </a:xfrm>
          <a:prstGeom prst="rect">
            <a:avLst/>
          </a:prstGeom>
          <a:noFill/>
          <a:ln w="9525">
            <a:noFill/>
            <a:miter lim="800000"/>
            <a:headEnd/>
            <a:tailEnd/>
          </a:ln>
        </p:spPr>
      </p:pic>
      <p:sp>
        <p:nvSpPr>
          <p:cNvPr id="12"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GRAPHICAL REPRESENTATIONS OF THE CONVENTION</a:t>
            </a:r>
            <a:endParaRPr lang="hr-HR" sz="2800" b="1" dirty="0" smtClean="0">
              <a:solidFill>
                <a:schemeClr val="tx2"/>
              </a:solidFill>
              <a:effectLst>
                <a:glow>
                  <a:srgbClr val="7F7F7F">
                    <a:alpha val="35000"/>
                  </a:srgbClr>
                </a:glow>
              </a:effectLst>
            </a:endParaRPr>
          </a:p>
        </p:txBody>
      </p:sp>
      <p:sp>
        <p:nvSpPr>
          <p:cNvPr id="10" name="Rectangle 9"/>
          <p:cNvSpPr/>
          <p:nvPr/>
        </p:nvSpPr>
        <p:spPr>
          <a:xfrm>
            <a:off x="3536302" y="1726163"/>
            <a:ext cx="3442996" cy="3172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respirable convention: workable</a:t>
            </a:r>
            <a:endParaRPr lang="hr-HR" dirty="0">
              <a:solidFill>
                <a:schemeClr val="accent1">
                  <a:lumMod val="75000"/>
                </a:schemeClr>
              </a:solidFill>
            </a:endParaRPr>
          </a:p>
        </p:txBody>
      </p:sp>
      <p:sp>
        <p:nvSpPr>
          <p:cNvPr id="13" name="Rectangle 12"/>
          <p:cNvSpPr/>
          <p:nvPr/>
        </p:nvSpPr>
        <p:spPr>
          <a:xfrm>
            <a:off x="6559420" y="2202025"/>
            <a:ext cx="2239347" cy="326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inhalable convention</a:t>
            </a:r>
            <a:endParaRPr lang="hr-HR" dirty="0">
              <a:solidFill>
                <a:schemeClr val="accent1">
                  <a:lumMod val="75000"/>
                </a:schemeClr>
              </a:solidFill>
            </a:endParaRPr>
          </a:p>
        </p:txBody>
      </p:sp>
      <p:sp>
        <p:nvSpPr>
          <p:cNvPr id="14" name="Rectangle 13"/>
          <p:cNvSpPr/>
          <p:nvPr/>
        </p:nvSpPr>
        <p:spPr>
          <a:xfrm>
            <a:off x="2444620" y="5072743"/>
            <a:ext cx="3001347" cy="326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hr-HR" dirty="0" smtClean="0">
                <a:solidFill>
                  <a:schemeClr val="tx1"/>
                </a:solidFill>
              </a:rPr>
              <a:t>aerodynamic diameter</a:t>
            </a:r>
            <a:endParaRPr lang="hr-HR" dirty="0">
              <a:solidFill>
                <a:schemeClr val="tx1"/>
              </a:solidFill>
            </a:endParaRPr>
          </a:p>
        </p:txBody>
      </p:sp>
      <p:sp>
        <p:nvSpPr>
          <p:cNvPr id="15" name="Rectangle 14"/>
          <p:cNvSpPr/>
          <p:nvPr/>
        </p:nvSpPr>
        <p:spPr>
          <a:xfrm>
            <a:off x="6394579" y="3875315"/>
            <a:ext cx="2239347" cy="326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thoracic convention</a:t>
            </a:r>
            <a:endParaRPr lang="hr-HR" dirty="0">
              <a:solidFill>
                <a:schemeClr val="accent1">
                  <a:lumMod val="75000"/>
                </a:schemeClr>
              </a:solidFill>
            </a:endParaRPr>
          </a:p>
        </p:txBody>
      </p:sp>
      <p:sp>
        <p:nvSpPr>
          <p:cNvPr id="16" name="Rectangle 15"/>
          <p:cNvSpPr/>
          <p:nvPr/>
        </p:nvSpPr>
        <p:spPr>
          <a:xfrm>
            <a:off x="1191208" y="4189444"/>
            <a:ext cx="2239347" cy="5505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respirable fraction (sensitive groups)</a:t>
            </a:r>
            <a:endParaRPr lang="hr-HR" dirty="0">
              <a:solidFill>
                <a:schemeClr val="accent1">
                  <a:lumMod val="75000"/>
                </a:schemeClr>
              </a:solidFill>
            </a:endParaRPr>
          </a:p>
        </p:txBody>
      </p:sp>
      <p:sp>
        <p:nvSpPr>
          <p:cNvPr id="17" name="Rectangle 16"/>
          <p:cNvSpPr/>
          <p:nvPr/>
        </p:nvSpPr>
        <p:spPr>
          <a:xfrm>
            <a:off x="2071397" y="2653004"/>
            <a:ext cx="2901820" cy="2581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Tracheobronchial fraction</a:t>
            </a:r>
            <a:endParaRPr lang="hr-HR" dirty="0">
              <a:solidFill>
                <a:schemeClr val="accent1">
                  <a:lumMod val="75000"/>
                </a:schemeClr>
              </a:solidFill>
            </a:endParaRPr>
          </a:p>
        </p:txBody>
      </p:sp>
      <p:pic>
        <p:nvPicPr>
          <p:cNvPr id="18"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35</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THE CONVENTION – ANATOMICAL VIEW</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Slika 8" descr="Disni_sustav_hrv_B.jpg"/>
          <p:cNvPicPr>
            <a:picLocks noChangeAspect="1"/>
          </p:cNvPicPr>
          <p:nvPr/>
        </p:nvPicPr>
        <p:blipFill>
          <a:blip r:embed="rId3" cstate="print"/>
          <a:stretch>
            <a:fillRect/>
          </a:stretch>
        </p:blipFill>
        <p:spPr>
          <a:xfrm>
            <a:off x="886264" y="1323680"/>
            <a:ext cx="7385539" cy="4672307"/>
          </a:xfrm>
          <a:prstGeom prst="rect">
            <a:avLst/>
          </a:prstGeom>
        </p:spPr>
      </p:pic>
      <p:pic>
        <p:nvPicPr>
          <p:cNvPr id="10" name="Slika 8" descr="Disni_sustav_hrv_A.jpg"/>
          <p:cNvPicPr>
            <a:picLocks noChangeAspect="1"/>
          </p:cNvPicPr>
          <p:nvPr/>
        </p:nvPicPr>
        <p:blipFill>
          <a:blip r:embed="rId4" cstate="print"/>
          <a:stretch>
            <a:fillRect/>
          </a:stretch>
        </p:blipFill>
        <p:spPr>
          <a:xfrm>
            <a:off x="987228" y="1311865"/>
            <a:ext cx="7404213" cy="4684121"/>
          </a:xfrm>
          <a:prstGeom prst="rect">
            <a:avLst/>
          </a:prstGeom>
        </p:spPr>
      </p:pic>
      <p:sp>
        <p:nvSpPr>
          <p:cNvPr id="12" name="Rectangle 11"/>
          <p:cNvSpPr/>
          <p:nvPr/>
        </p:nvSpPr>
        <p:spPr>
          <a:xfrm>
            <a:off x="2444621" y="1698171"/>
            <a:ext cx="970384"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throat</a:t>
            </a:r>
            <a:endParaRPr lang="hr-HR" dirty="0">
              <a:solidFill>
                <a:schemeClr val="accent1">
                  <a:lumMod val="75000"/>
                </a:schemeClr>
              </a:solidFill>
            </a:endParaRPr>
          </a:p>
        </p:txBody>
      </p:sp>
      <p:sp>
        <p:nvSpPr>
          <p:cNvPr id="13" name="Rectangle 12"/>
          <p:cNvSpPr/>
          <p:nvPr/>
        </p:nvSpPr>
        <p:spPr>
          <a:xfrm>
            <a:off x="1474237" y="2625013"/>
            <a:ext cx="2055847"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primary bronchi</a:t>
            </a:r>
            <a:endParaRPr lang="hr-HR" dirty="0">
              <a:solidFill>
                <a:schemeClr val="accent1">
                  <a:lumMod val="75000"/>
                </a:schemeClr>
              </a:solidFill>
            </a:endParaRPr>
          </a:p>
        </p:txBody>
      </p:sp>
      <p:sp>
        <p:nvSpPr>
          <p:cNvPr id="14" name="Rectangle 13"/>
          <p:cNvSpPr/>
          <p:nvPr/>
        </p:nvSpPr>
        <p:spPr>
          <a:xfrm>
            <a:off x="852196" y="3206621"/>
            <a:ext cx="2055847"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secundary bronchi</a:t>
            </a:r>
            <a:endParaRPr lang="hr-HR" dirty="0">
              <a:solidFill>
                <a:schemeClr val="accent1">
                  <a:lumMod val="75000"/>
                </a:schemeClr>
              </a:solidFill>
            </a:endParaRPr>
          </a:p>
        </p:txBody>
      </p:sp>
      <p:sp>
        <p:nvSpPr>
          <p:cNvPr id="15" name="Rectangle 14"/>
          <p:cNvSpPr/>
          <p:nvPr/>
        </p:nvSpPr>
        <p:spPr>
          <a:xfrm>
            <a:off x="706016" y="4450702"/>
            <a:ext cx="1589315"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bronchioles</a:t>
            </a:r>
            <a:endParaRPr lang="hr-HR" dirty="0">
              <a:solidFill>
                <a:schemeClr val="accent1">
                  <a:lumMod val="75000"/>
                </a:schemeClr>
              </a:solidFill>
            </a:endParaRPr>
          </a:p>
        </p:txBody>
      </p:sp>
      <p:sp>
        <p:nvSpPr>
          <p:cNvPr id="16" name="Rectangle 15"/>
          <p:cNvSpPr/>
          <p:nvPr/>
        </p:nvSpPr>
        <p:spPr>
          <a:xfrm>
            <a:off x="4864360" y="2764971"/>
            <a:ext cx="970384"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trachea</a:t>
            </a:r>
            <a:endParaRPr lang="hr-HR" dirty="0">
              <a:solidFill>
                <a:schemeClr val="accent1">
                  <a:lumMod val="75000"/>
                </a:schemeClr>
              </a:solidFill>
            </a:endParaRPr>
          </a:p>
        </p:txBody>
      </p:sp>
      <p:sp>
        <p:nvSpPr>
          <p:cNvPr id="17" name="Rectangle 16"/>
          <p:cNvSpPr/>
          <p:nvPr/>
        </p:nvSpPr>
        <p:spPr>
          <a:xfrm>
            <a:off x="4061927" y="2217576"/>
            <a:ext cx="2055847"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Pulmonary artery</a:t>
            </a:r>
            <a:endParaRPr lang="hr-HR" dirty="0">
              <a:solidFill>
                <a:schemeClr val="accent1">
                  <a:lumMod val="75000"/>
                </a:schemeClr>
              </a:solidFill>
            </a:endParaRPr>
          </a:p>
        </p:txBody>
      </p:sp>
      <p:sp>
        <p:nvSpPr>
          <p:cNvPr id="18" name="Rectangle 17"/>
          <p:cNvSpPr/>
          <p:nvPr/>
        </p:nvSpPr>
        <p:spPr>
          <a:xfrm>
            <a:off x="6453674" y="1539552"/>
            <a:ext cx="2055847"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Pulmonary  vein</a:t>
            </a:r>
            <a:endParaRPr lang="hr-HR" dirty="0">
              <a:solidFill>
                <a:schemeClr val="accent1">
                  <a:lumMod val="75000"/>
                </a:schemeClr>
              </a:solidFill>
            </a:endParaRPr>
          </a:p>
        </p:txBody>
      </p:sp>
      <p:sp>
        <p:nvSpPr>
          <p:cNvPr id="19" name="Rectangle 18"/>
          <p:cNvSpPr/>
          <p:nvPr/>
        </p:nvSpPr>
        <p:spPr>
          <a:xfrm>
            <a:off x="5365102" y="4929674"/>
            <a:ext cx="1884785"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alveolar duct</a:t>
            </a:r>
            <a:endParaRPr lang="hr-HR" dirty="0">
              <a:solidFill>
                <a:schemeClr val="accent1">
                  <a:lumMod val="75000"/>
                </a:schemeClr>
              </a:solidFill>
            </a:endParaRPr>
          </a:p>
        </p:txBody>
      </p:sp>
      <p:sp>
        <p:nvSpPr>
          <p:cNvPr id="20" name="Rectangle 19"/>
          <p:cNvSpPr/>
          <p:nvPr/>
        </p:nvSpPr>
        <p:spPr>
          <a:xfrm>
            <a:off x="7355632" y="4914123"/>
            <a:ext cx="883299"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alveoli</a:t>
            </a:r>
            <a:endParaRPr lang="hr-HR" dirty="0">
              <a:solidFill>
                <a:schemeClr val="accent1">
                  <a:lumMod val="75000"/>
                </a:schemeClr>
              </a:solidFill>
            </a:endParaRPr>
          </a:p>
        </p:txBody>
      </p:sp>
      <p:sp>
        <p:nvSpPr>
          <p:cNvPr id="21" name="Rectangle 20"/>
          <p:cNvSpPr/>
          <p:nvPr/>
        </p:nvSpPr>
        <p:spPr>
          <a:xfrm>
            <a:off x="674914" y="3766457"/>
            <a:ext cx="2055847" cy="3079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tertiary bronchi</a:t>
            </a:r>
            <a:endParaRPr lang="hr-HR" dirty="0">
              <a:solidFill>
                <a:schemeClr val="accent1">
                  <a:lumMod val="75000"/>
                </a:schemeClr>
              </a:solidFill>
            </a:endParaRPr>
          </a:p>
        </p:txBody>
      </p:sp>
      <p:pic>
        <p:nvPicPr>
          <p:cNvPr id="22" name="Picture 3"/>
          <p:cNvPicPr>
            <a:picLocks noChangeAspect="1" noChangeArrowheads="1"/>
          </p:cNvPicPr>
          <p:nvPr/>
        </p:nvPicPr>
        <p:blipFill>
          <a:blip r:embed="rId5"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36</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493713"/>
            <a:ext cx="91440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400" b="1" dirty="0" smtClean="0">
                <a:solidFill>
                  <a:schemeClr val="tx2"/>
                </a:solidFill>
                <a:effectLst>
                  <a:glow>
                    <a:srgbClr val="7F7F7F">
                      <a:alpha val="35000"/>
                    </a:srgbClr>
                  </a:glow>
                </a:effectLst>
              </a:rPr>
              <a:t>TYPICAL COMPOSITION of PM10, PM 2.5 and PM10-2.5 F</a:t>
            </a:r>
            <a:r>
              <a:rPr lang="hr-HR" sz="2400" b="1" dirty="0" smtClean="0">
                <a:solidFill>
                  <a:schemeClr val="tx2"/>
                </a:solidFill>
                <a:effectLst>
                  <a:glow>
                    <a:srgbClr val="7F7F7F">
                      <a:alpha val="35000"/>
                    </a:srgbClr>
                  </a:glow>
                </a:effectLst>
              </a:rPr>
              <a:t>R</a:t>
            </a:r>
            <a:r>
              <a:rPr lang="en-US" sz="2400" b="1" dirty="0" smtClean="0">
                <a:solidFill>
                  <a:schemeClr val="tx2"/>
                </a:solidFill>
                <a:effectLst>
                  <a:glow>
                    <a:srgbClr val="7F7F7F">
                      <a:alpha val="35000"/>
                    </a:srgbClr>
                  </a:glow>
                </a:effectLst>
              </a:rPr>
              <a:t>ACTION </a:t>
            </a:r>
            <a:r>
              <a:rPr lang="hr-HR" sz="2400" b="1" dirty="0" smtClean="0">
                <a:solidFill>
                  <a:schemeClr val="tx2"/>
                </a:solidFill>
                <a:effectLst>
                  <a:glow>
                    <a:srgbClr val="7F7F7F">
                      <a:alpha val="35000"/>
                    </a:srgbClr>
                  </a:glow>
                </a:effectLst>
              </a:rPr>
              <a:t>PM</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8195" name="Picture 3"/>
          <p:cNvPicPr>
            <a:picLocks noChangeAspect="1" noChangeArrowheads="1"/>
          </p:cNvPicPr>
          <p:nvPr/>
        </p:nvPicPr>
        <p:blipFill>
          <a:blip r:embed="rId3" cstate="print"/>
          <a:srcRect/>
          <a:stretch>
            <a:fillRect/>
          </a:stretch>
        </p:blipFill>
        <p:spPr bwMode="auto">
          <a:xfrm>
            <a:off x="928468" y="1431286"/>
            <a:ext cx="7315200" cy="4531364"/>
          </a:xfrm>
          <a:prstGeom prst="rect">
            <a:avLst/>
          </a:prstGeom>
          <a:noFill/>
          <a:ln w="9525">
            <a:noFill/>
            <a:miter lim="800000"/>
            <a:headEnd/>
            <a:tailEnd/>
          </a:ln>
        </p:spPr>
      </p:pic>
      <p:sp>
        <p:nvSpPr>
          <p:cNvPr id="10" name="Rectangle 9"/>
          <p:cNvSpPr/>
          <p:nvPr/>
        </p:nvSpPr>
        <p:spPr>
          <a:xfrm>
            <a:off x="2845837" y="1884784"/>
            <a:ext cx="2939142" cy="3172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organic carbon and water</a:t>
            </a:r>
            <a:endParaRPr lang="hr-HR" dirty="0">
              <a:solidFill>
                <a:schemeClr val="accent1">
                  <a:lumMod val="75000"/>
                </a:schemeClr>
              </a:solidFill>
            </a:endParaRPr>
          </a:p>
        </p:txBody>
      </p:sp>
      <p:sp>
        <p:nvSpPr>
          <p:cNvPr id="12" name="Rectangle 11"/>
          <p:cNvSpPr/>
          <p:nvPr/>
        </p:nvSpPr>
        <p:spPr>
          <a:xfrm>
            <a:off x="4845699" y="3044890"/>
            <a:ext cx="2939142" cy="3172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Soil + minerals</a:t>
            </a:r>
            <a:endParaRPr lang="hr-HR" dirty="0">
              <a:solidFill>
                <a:schemeClr val="accent1">
                  <a:lumMod val="75000"/>
                </a:schemeClr>
              </a:solidFill>
            </a:endParaRPr>
          </a:p>
        </p:txBody>
      </p:sp>
      <p:pic>
        <p:nvPicPr>
          <p:cNvPr id="13"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14" name="Rectangle 13"/>
          <p:cNvSpPr/>
          <p:nvPr/>
        </p:nvSpPr>
        <p:spPr>
          <a:xfrm>
            <a:off x="3806891" y="4898571"/>
            <a:ext cx="839755" cy="335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tx1"/>
                </a:solidFill>
              </a:rPr>
              <a:t>soot</a:t>
            </a:r>
            <a:endParaRPr lang="hr-HR" dirty="0">
              <a:solidFill>
                <a:schemeClr val="tx1"/>
              </a:solidFill>
            </a:endParaRPr>
          </a:p>
        </p:txBody>
      </p:sp>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37</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21298" y="353754"/>
            <a:ext cx="9022702"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400" b="1" dirty="0" smtClean="0">
                <a:solidFill>
                  <a:schemeClr val="tx2"/>
                </a:solidFill>
                <a:effectLst>
                  <a:glow>
                    <a:srgbClr val="7F7F7F">
                      <a:alpha val="35000"/>
                    </a:srgbClr>
                  </a:glow>
                </a:effectLst>
              </a:rPr>
              <a:t>TYPICAL COMPOSITION O</a:t>
            </a:r>
            <a:r>
              <a:rPr lang="hr-HR" sz="2400" b="1" dirty="0" smtClean="0">
                <a:solidFill>
                  <a:schemeClr val="tx2"/>
                </a:solidFill>
                <a:effectLst>
                  <a:glow>
                    <a:srgbClr val="7F7F7F">
                      <a:alpha val="35000"/>
                    </a:srgbClr>
                  </a:glow>
                </a:effectLst>
              </a:rPr>
              <a:t>F</a:t>
            </a:r>
            <a:r>
              <a:rPr lang="en-US" sz="2400" b="1" dirty="0" smtClean="0">
                <a:solidFill>
                  <a:schemeClr val="tx2"/>
                </a:solidFill>
                <a:effectLst>
                  <a:glow>
                    <a:srgbClr val="7F7F7F">
                      <a:alpha val="35000"/>
                    </a:srgbClr>
                  </a:glow>
                </a:effectLst>
              </a:rPr>
              <a:t> T</a:t>
            </a:r>
            <a:r>
              <a:rPr lang="hr-HR" sz="2400" b="1" dirty="0" smtClean="0">
                <a:solidFill>
                  <a:schemeClr val="tx2"/>
                </a:solidFill>
                <a:effectLst>
                  <a:glow>
                    <a:srgbClr val="7F7F7F">
                      <a:alpha val="35000"/>
                    </a:srgbClr>
                  </a:glow>
                </a:effectLst>
              </a:rPr>
              <a:t>HE</a:t>
            </a:r>
            <a:r>
              <a:rPr lang="en-US" sz="2400" b="1" dirty="0" smtClean="0">
                <a:solidFill>
                  <a:schemeClr val="tx2"/>
                </a:solidFill>
                <a:effectLst>
                  <a:glow>
                    <a:srgbClr val="7F7F7F">
                      <a:alpha val="35000"/>
                    </a:srgbClr>
                  </a:glow>
                </a:effectLst>
              </a:rPr>
              <a:t> PARTICULATE FRACTIONS O</a:t>
            </a:r>
            <a:r>
              <a:rPr lang="hr-HR" sz="2400" b="1" dirty="0" smtClean="0">
                <a:solidFill>
                  <a:schemeClr val="tx2"/>
                </a:solidFill>
                <a:effectLst>
                  <a:glow>
                    <a:srgbClr val="7F7F7F">
                      <a:alpha val="35000"/>
                    </a:srgbClr>
                  </a:glow>
                </a:effectLst>
              </a:rPr>
              <a:t>F</a:t>
            </a:r>
            <a:r>
              <a:rPr lang="en-US" sz="2400" b="1" dirty="0" smtClean="0">
                <a:solidFill>
                  <a:schemeClr val="tx2"/>
                </a:solidFill>
                <a:effectLst>
                  <a:glow>
                    <a:srgbClr val="7F7F7F">
                      <a:alpha val="35000"/>
                    </a:srgbClr>
                  </a:glow>
                </a:effectLst>
              </a:rPr>
              <a:t> PM1</a:t>
            </a:r>
            <a:endParaRPr lang="hr-HR" sz="24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218" name="Picture 2"/>
          <p:cNvPicPr>
            <a:picLocks noChangeAspect="1" noChangeArrowheads="1"/>
          </p:cNvPicPr>
          <p:nvPr/>
        </p:nvPicPr>
        <p:blipFill>
          <a:blip r:embed="rId3" cstate="print"/>
          <a:srcRect/>
          <a:stretch>
            <a:fillRect/>
          </a:stretch>
        </p:blipFill>
        <p:spPr bwMode="auto">
          <a:xfrm>
            <a:off x="956879" y="1547446"/>
            <a:ext cx="7201056" cy="4438138"/>
          </a:xfrm>
          <a:prstGeom prst="rect">
            <a:avLst/>
          </a:prstGeom>
          <a:noFill/>
          <a:ln w="9525">
            <a:noFill/>
            <a:miter lim="800000"/>
            <a:headEnd/>
            <a:tailEnd/>
          </a:ln>
        </p:spPr>
      </p:pic>
      <p:sp>
        <p:nvSpPr>
          <p:cNvPr id="10" name="Rectangle 9"/>
          <p:cNvSpPr/>
          <p:nvPr/>
        </p:nvSpPr>
        <p:spPr>
          <a:xfrm>
            <a:off x="2836506" y="1884784"/>
            <a:ext cx="2948473" cy="3172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organic carbon and water</a:t>
            </a:r>
            <a:endParaRPr lang="hr-HR" dirty="0">
              <a:solidFill>
                <a:schemeClr val="accent1">
                  <a:lumMod val="75000"/>
                </a:schemeClr>
              </a:solidFill>
            </a:endParaRPr>
          </a:p>
        </p:txBody>
      </p:sp>
      <p:sp>
        <p:nvSpPr>
          <p:cNvPr id="12" name="Rectangle 11"/>
          <p:cNvSpPr/>
          <p:nvPr/>
        </p:nvSpPr>
        <p:spPr>
          <a:xfrm>
            <a:off x="4836368" y="3044890"/>
            <a:ext cx="2948473" cy="3172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accent1">
                    <a:lumMod val="75000"/>
                  </a:schemeClr>
                </a:solidFill>
              </a:rPr>
              <a:t>Soil + minerals</a:t>
            </a:r>
            <a:endParaRPr lang="hr-HR" dirty="0">
              <a:solidFill>
                <a:schemeClr val="accent1">
                  <a:lumMod val="75000"/>
                </a:schemeClr>
              </a:solidFill>
            </a:endParaRPr>
          </a:p>
        </p:txBody>
      </p:sp>
      <p:sp>
        <p:nvSpPr>
          <p:cNvPr id="13" name="Rectangle 12"/>
          <p:cNvSpPr/>
          <p:nvPr/>
        </p:nvSpPr>
        <p:spPr>
          <a:xfrm>
            <a:off x="3806891" y="4898571"/>
            <a:ext cx="839755" cy="335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smtClean="0">
                <a:solidFill>
                  <a:schemeClr val="tx1"/>
                </a:solidFill>
              </a:rPr>
              <a:t>soot</a:t>
            </a:r>
            <a:endParaRPr lang="hr-HR" dirty="0">
              <a:solidFill>
                <a:schemeClr val="tx1"/>
              </a:solidFill>
            </a:endParaRPr>
          </a:p>
        </p:txBody>
      </p:sp>
      <p:pic>
        <p:nvPicPr>
          <p:cNvPr id="14"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38</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26571" y="493713"/>
            <a:ext cx="8546841"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EXAMPLES OF MONITORING PARTICULATE MATTER</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9" name="Rectangle 4"/>
          <p:cNvSpPr>
            <a:spLocks noChangeArrowheads="1"/>
          </p:cNvSpPr>
          <p:nvPr/>
        </p:nvSpPr>
        <p:spPr bwMode="auto">
          <a:xfrm>
            <a:off x="186612" y="2116566"/>
            <a:ext cx="8640147" cy="3170099"/>
          </a:xfrm>
          <a:prstGeom prst="rect">
            <a:avLst/>
          </a:prstGeom>
          <a:noFill/>
          <a:ln w="9525">
            <a:noFill/>
            <a:miter lim="800000"/>
            <a:headEnd/>
            <a:tailEnd/>
          </a:ln>
        </p:spPr>
        <p:txBody>
          <a:bodyPr wrap="square" anchor="ctr">
            <a:spAutoFit/>
          </a:bodyPr>
          <a:lstStyle/>
          <a:p>
            <a:r>
              <a:rPr lang="en-US" sz="2000" b="1" dirty="0" smtClean="0">
                <a:solidFill>
                  <a:srgbClr val="0070C0"/>
                </a:solidFill>
              </a:rPr>
              <a:t>Measurement of automatic Analyzers (in situ analysis)</a:t>
            </a:r>
            <a:endParaRPr lang="en-US" sz="2000" dirty="0">
              <a:solidFill>
                <a:srgbClr val="0070C0"/>
              </a:solidFill>
            </a:endParaRPr>
          </a:p>
          <a:p>
            <a:r>
              <a:rPr lang="hr-HR" sz="2000" dirty="0" smtClean="0">
                <a:solidFill>
                  <a:srgbClr val="0070C0"/>
                </a:solidFill>
              </a:rPr>
              <a:t>Advantages:</a:t>
            </a:r>
            <a:endParaRPr lang="en-US" sz="2000" dirty="0">
              <a:solidFill>
                <a:srgbClr val="0070C0"/>
              </a:solidFill>
            </a:endParaRPr>
          </a:p>
          <a:p>
            <a:pPr>
              <a:buFont typeface="Arial" pitchFamily="34" charset="0"/>
              <a:buChar char="•"/>
            </a:pPr>
            <a:r>
              <a:rPr lang="en-US" sz="2000" dirty="0" smtClean="0">
                <a:solidFill>
                  <a:srgbClr val="0070C0"/>
                </a:solidFill>
              </a:rPr>
              <a:t>Getting the results in real time (validation required)</a:t>
            </a:r>
            <a:endParaRPr lang="hr-HR" sz="2000" dirty="0" smtClean="0">
              <a:solidFill>
                <a:srgbClr val="0070C0"/>
              </a:solidFill>
            </a:endParaRPr>
          </a:p>
          <a:p>
            <a:pPr>
              <a:buFont typeface="Arial" pitchFamily="34" charset="0"/>
              <a:buChar char="•"/>
            </a:pPr>
            <a:r>
              <a:rPr lang="en-US" sz="2000" dirty="0" smtClean="0">
                <a:solidFill>
                  <a:srgbClr val="0070C0"/>
                </a:solidFill>
              </a:rPr>
              <a:t>The abundance of data allows for a good statistical processing of the results</a:t>
            </a:r>
            <a:endParaRPr lang="hr-HR" sz="2000" dirty="0" smtClean="0">
              <a:solidFill>
                <a:srgbClr val="0070C0"/>
              </a:solidFill>
            </a:endParaRPr>
          </a:p>
          <a:p>
            <a:pPr>
              <a:buFont typeface="Arial" pitchFamily="34" charset="0"/>
              <a:buChar char="•"/>
            </a:pPr>
            <a:r>
              <a:rPr lang="en-US" sz="2000" dirty="0" smtClean="0">
                <a:solidFill>
                  <a:srgbClr val="0070C0"/>
                </a:solidFill>
              </a:rPr>
              <a:t>Allows you to track</a:t>
            </a:r>
            <a:r>
              <a:rPr lang="hr-HR" sz="2000" dirty="0" smtClean="0">
                <a:solidFill>
                  <a:srgbClr val="0070C0"/>
                </a:solidFill>
              </a:rPr>
              <a:t> short term</a:t>
            </a:r>
            <a:r>
              <a:rPr lang="en-US" sz="2000" dirty="0" smtClean="0">
                <a:solidFill>
                  <a:srgbClr val="0070C0"/>
                </a:solidFill>
              </a:rPr>
              <a:t> variations</a:t>
            </a:r>
            <a:endParaRPr lang="hr-HR" sz="2000" dirty="0" smtClean="0">
              <a:solidFill>
                <a:srgbClr val="0070C0"/>
              </a:solidFill>
            </a:endParaRPr>
          </a:p>
          <a:p>
            <a:endParaRPr lang="hr-HR" sz="2000" dirty="0" smtClean="0">
              <a:solidFill>
                <a:srgbClr val="0070C0"/>
              </a:solidFill>
            </a:endParaRPr>
          </a:p>
          <a:p>
            <a:r>
              <a:rPr lang="hr-HR" sz="2000" dirty="0" smtClean="0">
                <a:solidFill>
                  <a:srgbClr val="0070C0"/>
                </a:solidFill>
              </a:rPr>
              <a:t>Disadvantages:</a:t>
            </a:r>
            <a:endParaRPr lang="en-US" sz="2000" dirty="0">
              <a:solidFill>
                <a:srgbClr val="0070C0"/>
              </a:solidFill>
            </a:endParaRPr>
          </a:p>
          <a:p>
            <a:pPr>
              <a:buFont typeface="Arial" pitchFamily="34" charset="0"/>
              <a:buChar char="•"/>
            </a:pPr>
            <a:r>
              <a:rPr lang="hr-HR" sz="2000" dirty="0" smtClean="0">
                <a:solidFill>
                  <a:srgbClr val="0070C0"/>
                </a:solidFill>
              </a:rPr>
              <a:t>Complex and expensive</a:t>
            </a:r>
          </a:p>
          <a:p>
            <a:pPr>
              <a:buFont typeface="Arial" pitchFamily="34" charset="0"/>
              <a:buChar char="•"/>
            </a:pPr>
            <a:r>
              <a:rPr lang="hr-HR" sz="2000" dirty="0" smtClean="0">
                <a:solidFill>
                  <a:srgbClr val="0070C0"/>
                </a:solidFill>
              </a:rPr>
              <a:t>The necessary frequent calibration</a:t>
            </a:r>
          </a:p>
          <a:p>
            <a:pPr>
              <a:buFont typeface="Arial" pitchFamily="34" charset="0"/>
              <a:buChar char="•"/>
            </a:pPr>
            <a:r>
              <a:rPr lang="en-US" sz="2000" dirty="0" smtClean="0">
                <a:solidFill>
                  <a:srgbClr val="0070C0"/>
                </a:solidFill>
              </a:rPr>
              <a:t>Very limited or impossible chemical analysis of samples</a:t>
            </a:r>
            <a:endParaRPr lang="en-US" sz="2000" dirty="0"/>
          </a:p>
        </p:txBody>
      </p:sp>
      <p:pic>
        <p:nvPicPr>
          <p:cNvPr id="10"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39</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TYPES OF PARTICULATE MATTERS</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Rectangle 5"/>
          <p:cNvSpPr>
            <a:spLocks noChangeArrowheads="1"/>
          </p:cNvSpPr>
          <p:nvPr/>
        </p:nvSpPr>
        <p:spPr bwMode="auto">
          <a:xfrm>
            <a:off x="636834" y="1377328"/>
            <a:ext cx="7272337" cy="923330"/>
          </a:xfrm>
          <a:prstGeom prst="rect">
            <a:avLst/>
          </a:prstGeom>
          <a:noFill/>
          <a:ln w="9525">
            <a:noFill/>
            <a:miter lim="800000"/>
            <a:headEnd/>
            <a:tailEnd/>
          </a:ln>
        </p:spPr>
        <p:txBody>
          <a:bodyPr anchor="ctr">
            <a:spAutoFit/>
          </a:bodyPr>
          <a:lstStyle/>
          <a:p>
            <a:r>
              <a:rPr lang="en-US" b="1" dirty="0" smtClean="0">
                <a:solidFill>
                  <a:srgbClr val="0070C0"/>
                </a:solidFill>
              </a:rPr>
              <a:t>The individual particles: </a:t>
            </a:r>
            <a:r>
              <a:rPr lang="en-US" dirty="0" smtClean="0">
                <a:solidFill>
                  <a:srgbClr val="0070C0"/>
                </a:solidFill>
              </a:rPr>
              <a:t>small amounts of the substance, of regular shape with a density close to </a:t>
            </a:r>
            <a:r>
              <a:rPr lang="hr-HR" dirty="0" smtClean="0">
                <a:solidFill>
                  <a:srgbClr val="0070C0"/>
                </a:solidFill>
              </a:rPr>
              <a:t>inrtinsic  </a:t>
            </a:r>
            <a:r>
              <a:rPr lang="en-US" dirty="0" smtClean="0">
                <a:solidFill>
                  <a:srgbClr val="0070C0"/>
                </a:solidFill>
              </a:rPr>
              <a:t>density of the substance from which are made up</a:t>
            </a:r>
            <a:endParaRPr lang="en-GB" dirty="0">
              <a:solidFill>
                <a:srgbClr val="0070C0"/>
              </a:solidFill>
            </a:endParaRPr>
          </a:p>
        </p:txBody>
      </p:sp>
      <p:sp>
        <p:nvSpPr>
          <p:cNvPr id="12" name="Rectangle 6"/>
          <p:cNvSpPr>
            <a:spLocks noChangeArrowheads="1"/>
          </p:cNvSpPr>
          <p:nvPr/>
        </p:nvSpPr>
        <p:spPr bwMode="auto">
          <a:xfrm>
            <a:off x="611188" y="2202547"/>
            <a:ext cx="8135937" cy="646331"/>
          </a:xfrm>
          <a:prstGeom prst="rect">
            <a:avLst/>
          </a:prstGeom>
          <a:noFill/>
          <a:ln w="9525">
            <a:noFill/>
            <a:miter lim="800000"/>
            <a:headEnd/>
            <a:tailEnd/>
          </a:ln>
        </p:spPr>
        <p:txBody>
          <a:bodyPr anchor="ctr">
            <a:spAutoFit/>
          </a:bodyPr>
          <a:lstStyle/>
          <a:p>
            <a:r>
              <a:rPr lang="en-US" b="1" dirty="0" smtClean="0">
                <a:solidFill>
                  <a:srgbClr val="0070C0"/>
                </a:solidFill>
              </a:rPr>
              <a:t>Aggregates: </a:t>
            </a:r>
            <a:r>
              <a:rPr lang="en-US" dirty="0" smtClean="0">
                <a:solidFill>
                  <a:srgbClr val="0070C0"/>
                </a:solidFill>
              </a:rPr>
              <a:t>groups of particles that stick together </a:t>
            </a:r>
            <a:r>
              <a:rPr lang="hr-HR" dirty="0" smtClean="0">
                <a:solidFill>
                  <a:srgbClr val="0070C0"/>
                </a:solidFill>
              </a:rPr>
              <a:t>with a</a:t>
            </a:r>
            <a:r>
              <a:rPr lang="en-US" dirty="0" smtClean="0">
                <a:solidFill>
                  <a:srgbClr val="0070C0"/>
                </a:solidFill>
              </a:rPr>
              <a:t> powerful </a:t>
            </a:r>
            <a:r>
              <a:rPr lang="hr-HR" dirty="0" smtClean="0">
                <a:solidFill>
                  <a:srgbClr val="0070C0"/>
                </a:solidFill>
              </a:rPr>
              <a:t>a</a:t>
            </a:r>
            <a:r>
              <a:rPr lang="en-US" dirty="0" err="1" smtClean="0">
                <a:solidFill>
                  <a:srgbClr val="0070C0"/>
                </a:solidFill>
              </a:rPr>
              <a:t>tomic</a:t>
            </a:r>
            <a:r>
              <a:rPr lang="en-US" dirty="0" smtClean="0">
                <a:solidFill>
                  <a:srgbClr val="0070C0"/>
                </a:solidFill>
              </a:rPr>
              <a:t> and/or molecular forces. In the air behave like individual particles.</a:t>
            </a:r>
            <a:endParaRPr lang="en-GB" dirty="0">
              <a:solidFill>
                <a:srgbClr val="0070C0"/>
              </a:solidFill>
            </a:endParaRPr>
          </a:p>
        </p:txBody>
      </p:sp>
      <p:sp>
        <p:nvSpPr>
          <p:cNvPr id="13" name="Rectangle 7"/>
          <p:cNvSpPr>
            <a:spLocks noChangeArrowheads="1"/>
          </p:cNvSpPr>
          <p:nvPr/>
        </p:nvSpPr>
        <p:spPr bwMode="auto">
          <a:xfrm>
            <a:off x="634482" y="2774835"/>
            <a:ext cx="8388220" cy="646331"/>
          </a:xfrm>
          <a:prstGeom prst="rect">
            <a:avLst/>
          </a:prstGeom>
          <a:noFill/>
          <a:ln w="9525">
            <a:noFill/>
            <a:miter lim="800000"/>
            <a:headEnd/>
            <a:tailEnd/>
          </a:ln>
        </p:spPr>
        <p:txBody>
          <a:bodyPr wrap="square" anchor="ctr">
            <a:spAutoFit/>
          </a:bodyPr>
          <a:lstStyle/>
          <a:p>
            <a:r>
              <a:rPr lang="en-US" b="1" dirty="0" smtClean="0">
                <a:solidFill>
                  <a:srgbClr val="0070C0"/>
                </a:solidFill>
              </a:rPr>
              <a:t>Agglomerates: </a:t>
            </a:r>
            <a:r>
              <a:rPr lang="en-US" dirty="0" smtClean="0">
                <a:solidFill>
                  <a:srgbClr val="0070C0"/>
                </a:solidFill>
              </a:rPr>
              <a:t>groups of particles that stick together </a:t>
            </a:r>
            <a:r>
              <a:rPr lang="hr-HR" dirty="0" smtClean="0">
                <a:solidFill>
                  <a:srgbClr val="0070C0"/>
                </a:solidFill>
              </a:rPr>
              <a:t>with </a:t>
            </a:r>
            <a:r>
              <a:rPr lang="en-US" dirty="0" smtClean="0">
                <a:solidFill>
                  <a:srgbClr val="0070C0"/>
                </a:solidFill>
              </a:rPr>
              <a:t>a weaker forces </a:t>
            </a:r>
            <a:r>
              <a:rPr lang="en-US" dirty="0" err="1" smtClean="0">
                <a:solidFill>
                  <a:srgbClr val="0070C0"/>
                </a:solidFill>
              </a:rPr>
              <a:t>adhe</a:t>
            </a:r>
            <a:r>
              <a:rPr lang="hr-HR" dirty="0" smtClean="0">
                <a:solidFill>
                  <a:srgbClr val="0070C0"/>
                </a:solidFill>
              </a:rPr>
              <a:t>sion</a:t>
            </a:r>
            <a:r>
              <a:rPr lang="en-US" dirty="0" smtClean="0">
                <a:solidFill>
                  <a:srgbClr val="0070C0"/>
                </a:solidFill>
              </a:rPr>
              <a:t> or cohesion</a:t>
            </a:r>
            <a:r>
              <a:rPr lang="en-US" b="1" dirty="0" smtClean="0">
                <a:solidFill>
                  <a:srgbClr val="0070C0"/>
                </a:solidFill>
              </a:rPr>
              <a:t>.</a:t>
            </a:r>
            <a:endParaRPr lang="en-GB" dirty="0">
              <a:solidFill>
                <a:srgbClr val="0070C0"/>
              </a:solidFill>
            </a:endParaRPr>
          </a:p>
        </p:txBody>
      </p:sp>
      <p:sp>
        <p:nvSpPr>
          <p:cNvPr id="14" name="Rectangle 8"/>
          <p:cNvSpPr>
            <a:spLocks noChangeArrowheads="1"/>
          </p:cNvSpPr>
          <p:nvPr/>
        </p:nvSpPr>
        <p:spPr bwMode="auto">
          <a:xfrm>
            <a:off x="673767" y="3380367"/>
            <a:ext cx="8470233" cy="923330"/>
          </a:xfrm>
          <a:prstGeom prst="rect">
            <a:avLst/>
          </a:prstGeom>
          <a:noFill/>
          <a:ln w="9525">
            <a:noFill/>
            <a:miter lim="800000"/>
            <a:headEnd/>
            <a:tailEnd/>
          </a:ln>
        </p:spPr>
        <p:txBody>
          <a:bodyPr wrap="square" anchor="ctr">
            <a:spAutoFit/>
          </a:bodyPr>
          <a:lstStyle/>
          <a:p>
            <a:r>
              <a:rPr lang="en-US" b="1" dirty="0" smtClean="0">
                <a:solidFill>
                  <a:srgbClr val="0070C0"/>
                </a:solidFill>
              </a:rPr>
              <a:t>Flo</a:t>
            </a:r>
            <a:r>
              <a:rPr lang="hr-HR" b="1" dirty="0" smtClean="0">
                <a:solidFill>
                  <a:srgbClr val="0070C0"/>
                </a:solidFill>
              </a:rPr>
              <a:t>ccules</a:t>
            </a:r>
            <a:r>
              <a:rPr lang="en-US" b="1" dirty="0" smtClean="0">
                <a:solidFill>
                  <a:srgbClr val="0070C0"/>
                </a:solidFill>
              </a:rPr>
              <a:t>: </a:t>
            </a:r>
            <a:r>
              <a:rPr lang="en-US" dirty="0" smtClean="0">
                <a:solidFill>
                  <a:srgbClr val="0070C0"/>
                </a:solidFill>
              </a:rPr>
              <a:t>groups of particles are related to each other even weaker forces, that are easy to break down</a:t>
            </a:r>
            <a:r>
              <a:rPr lang="hr-HR" dirty="0" smtClean="0">
                <a:solidFill>
                  <a:srgbClr val="0070C0"/>
                </a:solidFill>
              </a:rPr>
              <a:t> by</a:t>
            </a:r>
            <a:r>
              <a:rPr lang="en-US" dirty="0" smtClean="0">
                <a:solidFill>
                  <a:srgbClr val="0070C0"/>
                </a:solidFill>
              </a:rPr>
              <a:t> vibrations, air flow, etc. In the air behave completely differently than individual particles.</a:t>
            </a:r>
            <a:endParaRPr lang="en-GB" dirty="0">
              <a:solidFill>
                <a:srgbClr val="0070C0"/>
              </a:solidFill>
            </a:endParaRPr>
          </a:p>
        </p:txBody>
      </p:sp>
      <p:sp>
        <p:nvSpPr>
          <p:cNvPr id="15" name="Pravokutnik 14"/>
          <p:cNvSpPr/>
          <p:nvPr/>
        </p:nvSpPr>
        <p:spPr>
          <a:xfrm>
            <a:off x="635225" y="4408652"/>
            <a:ext cx="8163541" cy="646331"/>
          </a:xfrm>
          <a:prstGeom prst="rect">
            <a:avLst/>
          </a:prstGeom>
        </p:spPr>
        <p:txBody>
          <a:bodyPr wrap="square">
            <a:spAutoFit/>
          </a:bodyPr>
          <a:lstStyle/>
          <a:p>
            <a:r>
              <a:rPr lang="en-US" b="1" dirty="0" err="1" smtClean="0">
                <a:solidFill>
                  <a:srgbClr val="0070C0"/>
                </a:solidFill>
              </a:rPr>
              <a:t>Fibres</a:t>
            </a:r>
            <a:r>
              <a:rPr lang="en-US" b="1" dirty="0" smtClean="0">
                <a:solidFill>
                  <a:srgbClr val="0070C0"/>
                </a:solidFill>
              </a:rPr>
              <a:t>: </a:t>
            </a:r>
            <a:r>
              <a:rPr lang="en-US" dirty="0" smtClean="0">
                <a:solidFill>
                  <a:srgbClr val="0070C0"/>
                </a:solidFill>
              </a:rPr>
              <a:t>natural (biological or mineral origin) or artificially manufactured fiber </a:t>
            </a:r>
            <a:r>
              <a:rPr lang="en-US" b="1" dirty="0" smtClean="0">
                <a:solidFill>
                  <a:srgbClr val="0070C0"/>
                </a:solidFill>
              </a:rPr>
              <a:t>Condition: </a:t>
            </a:r>
            <a:r>
              <a:rPr lang="en-US" dirty="0" smtClean="0">
                <a:solidFill>
                  <a:srgbClr val="0070C0"/>
                </a:solidFill>
              </a:rPr>
              <a:t>L &gt; 5 µm; L/D &gt; 3</a:t>
            </a:r>
            <a:endParaRPr lang="en-GB" dirty="0">
              <a:solidFill>
                <a:srgbClr val="0070C0"/>
              </a:solidFill>
            </a:endParaRPr>
          </a:p>
        </p:txBody>
      </p:sp>
      <p:pic>
        <p:nvPicPr>
          <p:cNvPr id="16"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4</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Rectangle 4"/>
          <p:cNvSpPr>
            <a:spLocks noChangeArrowheads="1"/>
          </p:cNvSpPr>
          <p:nvPr/>
        </p:nvSpPr>
        <p:spPr bwMode="auto">
          <a:xfrm>
            <a:off x="684214" y="1538327"/>
            <a:ext cx="8238406" cy="4401205"/>
          </a:xfrm>
          <a:prstGeom prst="rect">
            <a:avLst/>
          </a:prstGeom>
          <a:noFill/>
          <a:ln w="9525">
            <a:noFill/>
            <a:miter lim="800000"/>
            <a:headEnd/>
            <a:tailEnd/>
          </a:ln>
        </p:spPr>
        <p:txBody>
          <a:bodyPr wrap="square" anchor="ctr">
            <a:spAutoFit/>
          </a:bodyPr>
          <a:lstStyle/>
          <a:p>
            <a:r>
              <a:rPr lang="en-US" sz="2000" b="1" dirty="0" smtClean="0">
                <a:solidFill>
                  <a:srgbClr val="0070C0"/>
                </a:solidFill>
              </a:rPr>
              <a:t>SAMPLING AND SUBSEQUENT ANALYSIS</a:t>
            </a:r>
            <a:endParaRPr lang="en-US" sz="2000" b="1" dirty="0">
              <a:solidFill>
                <a:srgbClr val="0070C0"/>
              </a:solidFill>
            </a:endParaRPr>
          </a:p>
          <a:p>
            <a:r>
              <a:rPr lang="hr-HR" sz="2000" b="1" dirty="0" smtClean="0">
                <a:solidFill>
                  <a:srgbClr val="0070C0"/>
                </a:solidFill>
              </a:rPr>
              <a:t>Advantages:</a:t>
            </a:r>
          </a:p>
          <a:p>
            <a:endParaRPr lang="en-US" sz="2000" b="1" dirty="0">
              <a:solidFill>
                <a:srgbClr val="0070C0"/>
              </a:solidFill>
            </a:endParaRPr>
          </a:p>
          <a:p>
            <a:r>
              <a:rPr lang="en-US" sz="2000" b="1" dirty="0" smtClean="0">
                <a:solidFill>
                  <a:srgbClr val="0070C0"/>
                </a:solidFill>
              </a:rPr>
              <a:t>Time-integrated pattern that gives the average value</a:t>
            </a:r>
            <a:endParaRPr lang="hr-HR" sz="2000" b="1" dirty="0" smtClean="0">
              <a:solidFill>
                <a:srgbClr val="0070C0"/>
              </a:solidFill>
            </a:endParaRPr>
          </a:p>
          <a:p>
            <a:r>
              <a:rPr lang="en-US" sz="2000" b="1" dirty="0" smtClean="0">
                <a:solidFill>
                  <a:srgbClr val="0070C0"/>
                </a:solidFill>
              </a:rPr>
              <a:t>Much of the material for analysis</a:t>
            </a:r>
            <a:endParaRPr lang="hr-HR" sz="2000" b="1" dirty="0" smtClean="0">
              <a:solidFill>
                <a:srgbClr val="0070C0"/>
              </a:solidFill>
            </a:endParaRPr>
          </a:p>
          <a:p>
            <a:r>
              <a:rPr lang="en-US" sz="2000" b="1" dirty="0" smtClean="0">
                <a:solidFill>
                  <a:srgbClr val="0070C0"/>
                </a:solidFill>
              </a:rPr>
              <a:t>Simpler instruments, of easily adaptable</a:t>
            </a:r>
            <a:endParaRPr lang="hr-HR" sz="2000" b="1" dirty="0" smtClean="0">
              <a:solidFill>
                <a:srgbClr val="0070C0"/>
              </a:solidFill>
            </a:endParaRPr>
          </a:p>
          <a:p>
            <a:r>
              <a:rPr lang="en-US" sz="2000" b="1" dirty="0" smtClean="0">
                <a:solidFill>
                  <a:srgbClr val="0070C0"/>
                </a:solidFill>
              </a:rPr>
              <a:t>Suitable for a wide range of chemical analysis</a:t>
            </a:r>
            <a:endParaRPr lang="en-US" sz="2000" b="1" dirty="0">
              <a:solidFill>
                <a:srgbClr val="0070C0"/>
              </a:solidFill>
            </a:endParaRPr>
          </a:p>
          <a:p>
            <a:endParaRPr lang="hr-HR" sz="2000" b="1" dirty="0">
              <a:solidFill>
                <a:srgbClr val="0070C0"/>
              </a:solidFill>
            </a:endParaRPr>
          </a:p>
          <a:p>
            <a:r>
              <a:rPr lang="hr-HR" sz="2000" b="1" dirty="0" smtClean="0">
                <a:solidFill>
                  <a:srgbClr val="0070C0"/>
                </a:solidFill>
              </a:rPr>
              <a:t>Disadvantages:</a:t>
            </a:r>
          </a:p>
          <a:p>
            <a:endParaRPr lang="en-US" sz="2000" b="1" dirty="0">
              <a:solidFill>
                <a:srgbClr val="0070C0"/>
              </a:solidFill>
            </a:endParaRPr>
          </a:p>
          <a:p>
            <a:r>
              <a:rPr lang="en-US" sz="2000" b="1" dirty="0" smtClean="0">
                <a:solidFill>
                  <a:srgbClr val="0070C0"/>
                </a:solidFill>
              </a:rPr>
              <a:t>The particles can be</a:t>
            </a:r>
            <a:r>
              <a:rPr lang="hr-HR" sz="2000" b="1" dirty="0" smtClean="0">
                <a:solidFill>
                  <a:srgbClr val="0070C0"/>
                </a:solidFill>
              </a:rPr>
              <a:t> agglomerate</a:t>
            </a:r>
          </a:p>
          <a:p>
            <a:r>
              <a:rPr lang="en-US" sz="2000" b="1" dirty="0" smtClean="0">
                <a:solidFill>
                  <a:srgbClr val="0070C0"/>
                </a:solidFill>
              </a:rPr>
              <a:t>The possibility of chemical reactions between particles, or between particles and</a:t>
            </a:r>
            <a:r>
              <a:rPr lang="hr-HR" sz="2000" b="1" dirty="0" smtClean="0">
                <a:solidFill>
                  <a:srgbClr val="0070C0"/>
                </a:solidFill>
              </a:rPr>
              <a:t> base</a:t>
            </a:r>
          </a:p>
          <a:p>
            <a:r>
              <a:rPr lang="en-US" sz="2000" b="1" dirty="0" smtClean="0">
                <a:solidFill>
                  <a:srgbClr val="0070C0"/>
                </a:solidFill>
              </a:rPr>
              <a:t>Possible errors when sampling and transport of samples</a:t>
            </a:r>
            <a:endParaRPr lang="en-US" sz="2000" b="1" dirty="0"/>
          </a:p>
        </p:txBody>
      </p:sp>
      <p:sp>
        <p:nvSpPr>
          <p:cNvPr id="13" name="Title 1"/>
          <p:cNvSpPr>
            <a:spLocks noGrp="1"/>
          </p:cNvSpPr>
          <p:nvPr>
            <p:ph type="title"/>
          </p:nvPr>
        </p:nvSpPr>
        <p:spPr>
          <a:xfrm>
            <a:off x="326571" y="493713"/>
            <a:ext cx="8546841"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EXAMPLES OF MONITORING PARTICULATE MATTER</a:t>
            </a:r>
            <a:endParaRPr lang="hr-HR" sz="2800" b="1" dirty="0" smtClean="0">
              <a:solidFill>
                <a:schemeClr val="tx2"/>
              </a:solidFill>
              <a:effectLst>
                <a:glow>
                  <a:srgbClr val="7F7F7F">
                    <a:alpha val="35000"/>
                  </a:srgbClr>
                </a:glow>
              </a:effectLst>
            </a:endParaRPr>
          </a:p>
        </p:txBody>
      </p:sp>
      <p:pic>
        <p:nvPicPr>
          <p:cNvPr id="10"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40</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EXAMPLES OF PARTICULATE FRACTION COLLECTORS</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9" name="Object 2"/>
          <p:cNvGraphicFramePr>
            <a:graphicFrameLocks noChangeAspect="1"/>
          </p:cNvGraphicFramePr>
          <p:nvPr/>
        </p:nvGraphicFramePr>
        <p:xfrm>
          <a:off x="797422" y="3582325"/>
          <a:ext cx="2477029" cy="2063117"/>
        </p:xfrm>
        <a:graphic>
          <a:graphicData uri="http://schemas.openxmlformats.org/presentationml/2006/ole">
            <mc:AlternateContent xmlns:mc="http://schemas.openxmlformats.org/markup-compatibility/2006">
              <mc:Choice xmlns:v="urn:schemas-microsoft-com:vml" Requires="v">
                <p:oleObj spid="_x0000_s10277" name="Bitmap Image" r:id="rId4" imgW="3055885" imgH="2545301" progId="PBrush">
                  <p:embed/>
                </p:oleObj>
              </mc:Choice>
              <mc:Fallback>
                <p:oleObj name="Bitmap Image" r:id="rId4" imgW="3055885" imgH="2545301" progId="PBrush">
                  <p:embed/>
                  <p:pic>
                    <p:nvPicPr>
                      <p:cNvPr id="0"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422" y="3582325"/>
                        <a:ext cx="2477029" cy="206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0" name="Object 3"/>
          <p:cNvGraphicFramePr>
            <a:graphicFrameLocks noChangeAspect="1"/>
          </p:cNvGraphicFramePr>
          <p:nvPr/>
        </p:nvGraphicFramePr>
        <p:xfrm>
          <a:off x="3357272" y="1472100"/>
          <a:ext cx="1355210" cy="1322974"/>
        </p:xfrm>
        <a:graphic>
          <a:graphicData uri="http://schemas.openxmlformats.org/presentationml/2006/ole">
            <mc:AlternateContent xmlns:mc="http://schemas.openxmlformats.org/markup-compatibility/2006">
              <mc:Choice xmlns:v="urn:schemas-microsoft-com:vml" Requires="v">
                <p:oleObj spid="_x0000_s10278" name="Bitmap Image" r:id="rId6" imgW="1980952" imgH="1935238" progId="PBrush">
                  <p:embed/>
                </p:oleObj>
              </mc:Choice>
              <mc:Fallback>
                <p:oleObj name="Bitmap Image" r:id="rId6" imgW="1980952" imgH="1935238" progId="PBrush">
                  <p:embed/>
                  <p:pic>
                    <p:nvPicPr>
                      <p:cNvPr id="0" name="Picture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7272" y="1472100"/>
                        <a:ext cx="1355210" cy="1322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2" name="Object 4"/>
          <p:cNvGraphicFramePr>
            <a:graphicFrameLocks noChangeAspect="1"/>
          </p:cNvGraphicFramePr>
          <p:nvPr/>
        </p:nvGraphicFramePr>
        <p:xfrm>
          <a:off x="3362040" y="2875731"/>
          <a:ext cx="1375841" cy="1281712"/>
        </p:xfrm>
        <a:graphic>
          <a:graphicData uri="http://schemas.openxmlformats.org/presentationml/2006/ole">
            <mc:AlternateContent xmlns:mc="http://schemas.openxmlformats.org/markup-compatibility/2006">
              <mc:Choice xmlns:v="urn:schemas-microsoft-com:vml" Requires="v">
                <p:oleObj spid="_x0000_s10279" name="Bitmap Image" r:id="rId8" imgW="2026667" imgH="1889524" progId="PBrush">
                  <p:embed/>
                </p:oleObj>
              </mc:Choice>
              <mc:Fallback>
                <p:oleObj name="Bitmap Image" r:id="rId8" imgW="2026667" imgH="1889524" progId="PBrush">
                  <p:embed/>
                  <p:pic>
                    <p:nvPicPr>
                      <p:cNvPr id="0" name="Picture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2040" y="2875731"/>
                        <a:ext cx="1375841" cy="1281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3" name="Object 5"/>
          <p:cNvGraphicFramePr>
            <a:graphicFrameLocks noChangeAspect="1"/>
          </p:cNvGraphicFramePr>
          <p:nvPr/>
        </p:nvGraphicFramePr>
        <p:xfrm>
          <a:off x="801858" y="1469253"/>
          <a:ext cx="2430610" cy="1945777"/>
        </p:xfrm>
        <a:graphic>
          <a:graphicData uri="http://schemas.openxmlformats.org/presentationml/2006/ole">
            <mc:AlternateContent xmlns:mc="http://schemas.openxmlformats.org/markup-compatibility/2006">
              <mc:Choice xmlns:v="urn:schemas-microsoft-com:vml" Requires="v">
                <p:oleObj spid="_x0000_s10280" name="Bitmap Image" r:id="rId10" imgW="2644369" imgH="2118095" progId="PBrush">
                  <p:embed/>
                </p:oleObj>
              </mc:Choice>
              <mc:Fallback>
                <p:oleObj name="Bitmap Image" r:id="rId10" imgW="2644369" imgH="2118095" progId="PBrush">
                  <p:embed/>
                  <p:pic>
                    <p:nvPicPr>
                      <p:cNvPr id="0"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1858" y="1469253"/>
                        <a:ext cx="2430610" cy="1945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4" name="Object 6"/>
          <p:cNvGraphicFramePr>
            <a:graphicFrameLocks noChangeAspect="1"/>
          </p:cNvGraphicFramePr>
          <p:nvPr/>
        </p:nvGraphicFramePr>
        <p:xfrm>
          <a:off x="3359035" y="4236696"/>
          <a:ext cx="1419682" cy="1462234"/>
        </p:xfrm>
        <a:graphic>
          <a:graphicData uri="http://schemas.openxmlformats.org/presentationml/2006/ole">
            <mc:AlternateContent xmlns:mc="http://schemas.openxmlformats.org/markup-compatibility/2006">
              <mc:Choice xmlns:v="urn:schemas-microsoft-com:vml" Requires="v">
                <p:oleObj spid="_x0000_s10281" name="Bitmap Image" r:id="rId12" imgW="1980952" imgH="2042337" progId="PBrush">
                  <p:embed/>
                </p:oleObj>
              </mc:Choice>
              <mc:Fallback>
                <p:oleObj name="Bitmap Image" r:id="rId12" imgW="1980952" imgH="2042337" progId="PBrush">
                  <p:embed/>
                  <p:pic>
                    <p:nvPicPr>
                      <p:cNvPr id="0" name="Picture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9035" y="4236696"/>
                        <a:ext cx="1419682" cy="1462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5" name="Text Box 9"/>
          <p:cNvSpPr txBox="1">
            <a:spLocks noChangeArrowheads="1"/>
          </p:cNvSpPr>
          <p:nvPr/>
        </p:nvSpPr>
        <p:spPr bwMode="auto">
          <a:xfrm>
            <a:off x="4825219" y="1415842"/>
            <a:ext cx="3643532" cy="4401205"/>
          </a:xfrm>
          <a:prstGeom prst="rect">
            <a:avLst/>
          </a:prstGeom>
          <a:noFill/>
          <a:ln w="9525">
            <a:noFill/>
            <a:miter lim="800000"/>
            <a:headEnd/>
            <a:tailEnd/>
          </a:ln>
        </p:spPr>
        <p:txBody>
          <a:bodyPr wrap="square">
            <a:spAutoFit/>
          </a:bodyPr>
          <a:lstStyle/>
          <a:p>
            <a:r>
              <a:rPr lang="hr-HR" sz="2000" b="1" dirty="0" smtClean="0">
                <a:solidFill>
                  <a:srgbClr val="0070C0"/>
                </a:solidFill>
              </a:rPr>
              <a:t>“Homemade production“</a:t>
            </a:r>
          </a:p>
          <a:p>
            <a:r>
              <a:rPr lang="hr-HR" sz="2000" b="1" dirty="0" smtClean="0">
                <a:solidFill>
                  <a:srgbClr val="0070C0"/>
                </a:solidFill>
              </a:rPr>
              <a:t>PM10 i </a:t>
            </a:r>
            <a:r>
              <a:rPr lang="hr-HR" sz="2000" b="1" dirty="0">
                <a:solidFill>
                  <a:srgbClr val="0070C0"/>
                </a:solidFill>
              </a:rPr>
              <a:t>PM2.5</a:t>
            </a:r>
          </a:p>
          <a:p>
            <a:r>
              <a:rPr lang="hr-HR" sz="2000" b="1" dirty="0" smtClean="0">
                <a:solidFill>
                  <a:srgbClr val="0070C0"/>
                </a:solidFill>
              </a:rPr>
              <a:t>Inlet separators(1998.)</a:t>
            </a:r>
            <a:endParaRPr lang="en-GB" sz="2000" b="1" dirty="0">
              <a:solidFill>
                <a:srgbClr val="0070C0"/>
              </a:solidFill>
            </a:endParaRPr>
          </a:p>
          <a:p>
            <a:endParaRPr lang="hr-HR" sz="2000" b="1" dirty="0">
              <a:solidFill>
                <a:srgbClr val="0070C0"/>
              </a:solidFill>
            </a:endParaRPr>
          </a:p>
          <a:p>
            <a:r>
              <a:rPr lang="en-US" sz="2000" b="1" dirty="0" smtClean="0">
                <a:solidFill>
                  <a:srgbClr val="0070C0"/>
                </a:solidFill>
              </a:rPr>
              <a:t>The volume of the sample:</a:t>
            </a:r>
            <a:endParaRPr lang="hr-HR" sz="2000" b="1" dirty="0" smtClean="0">
              <a:solidFill>
                <a:srgbClr val="0070C0"/>
              </a:solidFill>
            </a:endParaRPr>
          </a:p>
          <a:p>
            <a:r>
              <a:rPr lang="hr-HR" sz="2000" b="1" dirty="0" smtClean="0">
                <a:solidFill>
                  <a:srgbClr val="0070C0"/>
                </a:solidFill>
              </a:rPr>
              <a:t>~ </a:t>
            </a:r>
            <a:r>
              <a:rPr lang="hr-HR" sz="2000" b="1" dirty="0">
                <a:solidFill>
                  <a:srgbClr val="0070C0"/>
                </a:solidFill>
              </a:rPr>
              <a:t>100 m</a:t>
            </a:r>
            <a:r>
              <a:rPr lang="hr-HR" sz="2000" b="1" baseline="30000" dirty="0">
                <a:solidFill>
                  <a:srgbClr val="0070C0"/>
                </a:solidFill>
              </a:rPr>
              <a:t>3</a:t>
            </a:r>
            <a:r>
              <a:rPr lang="hr-HR" sz="2000" b="1" dirty="0">
                <a:solidFill>
                  <a:srgbClr val="0070C0"/>
                </a:solidFill>
              </a:rPr>
              <a:t> </a:t>
            </a:r>
            <a:r>
              <a:rPr lang="hr-HR" sz="2000" b="1" dirty="0" smtClean="0">
                <a:solidFill>
                  <a:srgbClr val="0070C0"/>
                </a:solidFill>
              </a:rPr>
              <a:t>/dan</a:t>
            </a:r>
            <a:endParaRPr lang="hr-HR" sz="2000" b="1" dirty="0">
              <a:solidFill>
                <a:srgbClr val="0070C0"/>
              </a:solidFill>
            </a:endParaRPr>
          </a:p>
          <a:p>
            <a:endParaRPr lang="hr-HR" sz="2000" b="1" dirty="0">
              <a:solidFill>
                <a:srgbClr val="0070C0"/>
              </a:solidFill>
            </a:endParaRPr>
          </a:p>
          <a:p>
            <a:r>
              <a:rPr lang="en-US" sz="2000" b="1" dirty="0" smtClean="0">
                <a:solidFill>
                  <a:srgbClr val="0070C0"/>
                </a:solidFill>
              </a:rPr>
              <a:t>The diameter of the nozzle</a:t>
            </a:r>
            <a:r>
              <a:rPr lang="hr-HR" sz="2000" b="1" dirty="0" smtClean="0">
                <a:solidFill>
                  <a:srgbClr val="0070C0"/>
                </a:solidFill>
              </a:rPr>
              <a:t>:</a:t>
            </a:r>
          </a:p>
          <a:p>
            <a:r>
              <a:rPr lang="hr-HR" sz="2000" b="1" dirty="0" smtClean="0">
                <a:solidFill>
                  <a:srgbClr val="0070C0"/>
                </a:solidFill>
              </a:rPr>
              <a:t>11 </a:t>
            </a:r>
            <a:r>
              <a:rPr lang="hr-HR" sz="2000" b="1" dirty="0">
                <a:solidFill>
                  <a:srgbClr val="0070C0"/>
                </a:solidFill>
              </a:rPr>
              <a:t>mm </a:t>
            </a:r>
            <a:r>
              <a:rPr lang="hr-HR" sz="2000" b="1" dirty="0" smtClean="0">
                <a:solidFill>
                  <a:srgbClr val="0070C0"/>
                </a:solidFill>
              </a:rPr>
              <a:t>i </a:t>
            </a:r>
            <a:r>
              <a:rPr lang="hr-HR" sz="2000" b="1" dirty="0">
                <a:solidFill>
                  <a:srgbClr val="0070C0"/>
                </a:solidFill>
              </a:rPr>
              <a:t>2.5 mm</a:t>
            </a:r>
          </a:p>
          <a:p>
            <a:endParaRPr lang="hr-HR" sz="2000" b="1" dirty="0">
              <a:solidFill>
                <a:srgbClr val="0070C0"/>
              </a:solidFill>
            </a:endParaRPr>
          </a:p>
          <a:p>
            <a:r>
              <a:rPr lang="hr-HR" sz="2000" b="1" dirty="0" smtClean="0">
                <a:solidFill>
                  <a:srgbClr val="0070C0"/>
                </a:solidFill>
              </a:rPr>
              <a:t>The number of nozzles:</a:t>
            </a:r>
            <a:endParaRPr lang="hr-HR" sz="2000" b="1" dirty="0">
              <a:solidFill>
                <a:srgbClr val="0070C0"/>
              </a:solidFill>
            </a:endParaRPr>
          </a:p>
          <a:p>
            <a:r>
              <a:rPr lang="hr-HR" sz="2000" b="1" dirty="0">
                <a:solidFill>
                  <a:srgbClr val="0070C0"/>
                </a:solidFill>
              </a:rPr>
              <a:t>   3      </a:t>
            </a:r>
            <a:r>
              <a:rPr lang="hr-HR" sz="2000" b="1" dirty="0" smtClean="0">
                <a:solidFill>
                  <a:srgbClr val="0070C0"/>
                </a:solidFill>
              </a:rPr>
              <a:t>i    </a:t>
            </a:r>
            <a:r>
              <a:rPr lang="hr-HR" sz="2000" b="1" dirty="0">
                <a:solidFill>
                  <a:srgbClr val="0070C0"/>
                </a:solidFill>
              </a:rPr>
              <a:t>12 </a:t>
            </a:r>
          </a:p>
          <a:p>
            <a:endParaRPr lang="hr-HR" sz="2000" b="1" dirty="0">
              <a:solidFill>
                <a:srgbClr val="0070C0"/>
              </a:solidFill>
            </a:endParaRPr>
          </a:p>
          <a:p>
            <a:r>
              <a:rPr lang="hr-HR" sz="2000" b="1" dirty="0" smtClean="0">
                <a:solidFill>
                  <a:srgbClr val="0070C0"/>
                </a:solidFill>
              </a:rPr>
              <a:t>Reynolds number:   </a:t>
            </a:r>
            <a:r>
              <a:rPr lang="hr-HR" sz="2000" b="1" dirty="0">
                <a:solidFill>
                  <a:srgbClr val="0070C0"/>
                </a:solidFill>
              </a:rPr>
              <a:t>~ 3 000</a:t>
            </a:r>
            <a:endParaRPr lang="en-GB" sz="2000" b="1" dirty="0">
              <a:solidFill>
                <a:srgbClr val="0070C0"/>
              </a:solidFill>
            </a:endParaRPr>
          </a:p>
        </p:txBody>
      </p:sp>
      <p:pic>
        <p:nvPicPr>
          <p:cNvPr id="16" name="Picture 3"/>
          <p:cNvPicPr>
            <a:picLocks noChangeAspect="1" noChangeArrowheads="1"/>
          </p:cNvPicPr>
          <p:nvPr/>
        </p:nvPicPr>
        <p:blipFill>
          <a:blip r:embed="rId1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41</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EXAMPLES OF PARTICULATE FRACTION COLLECTORS</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4"/>
          <p:cNvPicPr>
            <a:picLocks noChangeAspect="1" noChangeArrowheads="1"/>
          </p:cNvPicPr>
          <p:nvPr/>
        </p:nvPicPr>
        <p:blipFill>
          <a:blip r:embed="rId3" cstate="print"/>
          <a:srcRect/>
          <a:stretch>
            <a:fillRect/>
          </a:stretch>
        </p:blipFill>
        <p:spPr bwMode="auto">
          <a:xfrm>
            <a:off x="871355" y="1374971"/>
            <a:ext cx="4068003" cy="1905000"/>
          </a:xfrm>
          <a:prstGeom prst="rect">
            <a:avLst/>
          </a:prstGeom>
          <a:noFill/>
          <a:ln w="9525">
            <a:noFill/>
            <a:miter lim="800000"/>
            <a:headEnd/>
            <a:tailEnd/>
          </a:ln>
        </p:spPr>
      </p:pic>
      <p:pic>
        <p:nvPicPr>
          <p:cNvPr id="10" name="Picture 5"/>
          <p:cNvPicPr>
            <a:picLocks noChangeAspect="1" noChangeArrowheads="1"/>
          </p:cNvPicPr>
          <p:nvPr/>
        </p:nvPicPr>
        <p:blipFill>
          <a:blip r:embed="rId4" cstate="print"/>
          <a:srcRect/>
          <a:stretch>
            <a:fillRect/>
          </a:stretch>
        </p:blipFill>
        <p:spPr bwMode="auto">
          <a:xfrm>
            <a:off x="5018316" y="1308931"/>
            <a:ext cx="2381290" cy="2224687"/>
          </a:xfrm>
          <a:prstGeom prst="rect">
            <a:avLst/>
          </a:prstGeom>
          <a:noFill/>
          <a:ln w="9525">
            <a:noFill/>
            <a:miter lim="800000"/>
            <a:headEnd/>
            <a:tailEnd/>
          </a:ln>
        </p:spPr>
      </p:pic>
      <p:sp>
        <p:nvSpPr>
          <p:cNvPr id="12" name="Text Box 6"/>
          <p:cNvSpPr txBox="1">
            <a:spLocks noChangeArrowheads="1"/>
          </p:cNvSpPr>
          <p:nvPr/>
        </p:nvSpPr>
        <p:spPr bwMode="auto">
          <a:xfrm>
            <a:off x="801858" y="3410138"/>
            <a:ext cx="7765367" cy="2862322"/>
          </a:xfrm>
          <a:prstGeom prst="rect">
            <a:avLst/>
          </a:prstGeom>
          <a:noFill/>
          <a:ln w="9525">
            <a:noFill/>
            <a:miter lim="800000"/>
            <a:headEnd/>
            <a:tailEnd/>
          </a:ln>
        </p:spPr>
        <p:txBody>
          <a:bodyPr wrap="square">
            <a:spAutoFit/>
          </a:bodyPr>
          <a:lstStyle/>
          <a:p>
            <a:r>
              <a:rPr lang="hr-HR" sz="2000" b="1" i="1" dirty="0" smtClean="0">
                <a:solidFill>
                  <a:srgbClr val="0070C0"/>
                </a:solidFill>
              </a:rPr>
              <a:t>AirMetrics collectors</a:t>
            </a:r>
          </a:p>
          <a:p>
            <a:r>
              <a:rPr lang="en-US" sz="2000" dirty="0" smtClean="0">
                <a:solidFill>
                  <a:srgbClr val="0070C0"/>
                </a:solidFill>
              </a:rPr>
              <a:t>Suitable for ad hoc and interim surveys in the vicinity of the industry and roads.</a:t>
            </a:r>
            <a:endParaRPr lang="hr-HR" sz="2000" dirty="0" smtClean="0">
              <a:solidFill>
                <a:srgbClr val="0070C0"/>
              </a:solidFill>
            </a:endParaRPr>
          </a:p>
          <a:p>
            <a:r>
              <a:rPr lang="hr-HR" sz="2000" b="1" i="1" dirty="0" smtClean="0">
                <a:solidFill>
                  <a:srgbClr val="0070C0"/>
                </a:solidFill>
              </a:rPr>
              <a:t>Power supply: </a:t>
            </a:r>
            <a:r>
              <a:rPr lang="hr-HR" sz="2000" dirty="0" smtClean="0">
                <a:solidFill>
                  <a:srgbClr val="0070C0"/>
                </a:solidFill>
              </a:rPr>
              <a:t>220 V AC </a:t>
            </a:r>
            <a:r>
              <a:rPr lang="hr-HR" sz="2000" dirty="0">
                <a:solidFill>
                  <a:srgbClr val="0070C0"/>
                </a:solidFill>
              </a:rPr>
              <a:t>; 12 V DC</a:t>
            </a:r>
          </a:p>
          <a:p>
            <a:r>
              <a:rPr lang="hr-HR" sz="2000" b="1" i="1" dirty="0" smtClean="0">
                <a:solidFill>
                  <a:srgbClr val="0070C0"/>
                </a:solidFill>
              </a:rPr>
              <a:t>Fractions of particles: </a:t>
            </a:r>
            <a:r>
              <a:rPr lang="hr-HR" sz="2000" dirty="0" smtClean="0">
                <a:solidFill>
                  <a:srgbClr val="0070C0"/>
                </a:solidFill>
              </a:rPr>
              <a:t>PM10 i PM2.5</a:t>
            </a:r>
            <a:endParaRPr lang="hr-HR" sz="2000" dirty="0">
              <a:solidFill>
                <a:srgbClr val="0070C0"/>
              </a:solidFill>
            </a:endParaRPr>
          </a:p>
          <a:p>
            <a:r>
              <a:rPr lang="hr-HR" sz="2000" b="1" i="1" dirty="0" smtClean="0">
                <a:solidFill>
                  <a:srgbClr val="0070C0"/>
                </a:solidFill>
              </a:rPr>
              <a:t>Programmable: </a:t>
            </a:r>
            <a:r>
              <a:rPr lang="en-US" sz="2000" dirty="0" smtClean="0">
                <a:solidFill>
                  <a:srgbClr val="0070C0"/>
                </a:solidFill>
              </a:rPr>
              <a:t>time, day, day of week, etc.</a:t>
            </a:r>
            <a:endParaRPr lang="hr-HR" sz="2000" dirty="0">
              <a:solidFill>
                <a:srgbClr val="0070C0"/>
              </a:solidFill>
            </a:endParaRPr>
          </a:p>
          <a:p>
            <a:r>
              <a:rPr lang="en-US" sz="2000" dirty="0" smtClean="0">
                <a:solidFill>
                  <a:srgbClr val="0070C0"/>
                </a:solidFill>
              </a:rPr>
              <a:t>It is easily mounted on pillars, trees, walls, fences etc.</a:t>
            </a:r>
            <a:endParaRPr lang="hr-HR" sz="2000" dirty="0" smtClean="0">
              <a:solidFill>
                <a:srgbClr val="0070C0"/>
              </a:solidFill>
            </a:endParaRPr>
          </a:p>
          <a:p>
            <a:r>
              <a:rPr lang="en-US" sz="2000" dirty="0" smtClean="0">
                <a:solidFill>
                  <a:srgbClr val="0070C0"/>
                </a:solidFill>
              </a:rPr>
              <a:t>A strong pump, air flow rate </a:t>
            </a:r>
            <a:r>
              <a:rPr lang="hr-HR" sz="2000" dirty="0" smtClean="0">
                <a:solidFill>
                  <a:srgbClr val="0070C0"/>
                </a:solidFill>
              </a:rPr>
              <a:t>5 L/min </a:t>
            </a:r>
            <a:endParaRPr lang="hr-HR" sz="2000" dirty="0">
              <a:solidFill>
                <a:srgbClr val="0070C0"/>
              </a:solidFill>
            </a:endParaRPr>
          </a:p>
          <a:p>
            <a:r>
              <a:rPr lang="en-US" sz="2000" dirty="0" smtClean="0">
                <a:solidFill>
                  <a:srgbClr val="0070C0"/>
                </a:solidFill>
              </a:rPr>
              <a:t>The possibility of collecting gases in bags of </a:t>
            </a:r>
            <a:r>
              <a:rPr lang="en-US" sz="2000" dirty="0" err="1" smtClean="0">
                <a:solidFill>
                  <a:srgbClr val="0070C0"/>
                </a:solidFill>
              </a:rPr>
              <a:t>Tedlara</a:t>
            </a:r>
            <a:r>
              <a:rPr lang="en-US" sz="2000" dirty="0" smtClean="0">
                <a:solidFill>
                  <a:srgbClr val="0070C0"/>
                </a:solidFill>
              </a:rPr>
              <a:t> of up to 8 h</a:t>
            </a:r>
            <a:endParaRPr lang="hr-HR" dirty="0"/>
          </a:p>
        </p:txBody>
      </p:sp>
      <p:pic>
        <p:nvPicPr>
          <p:cNvPr id="13" name="Picture 3"/>
          <p:cNvPicPr>
            <a:picLocks noChangeAspect="1" noChangeArrowheads="1"/>
          </p:cNvPicPr>
          <p:nvPr/>
        </p:nvPicPr>
        <p:blipFill>
          <a:blip r:embed="rId5"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42</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EXAMPLES OF PARTICULATE FRACTION COLLECTORS</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2" descr="lvs3"/>
          <p:cNvPicPr>
            <a:picLocks noChangeAspect="1" noChangeArrowheads="1"/>
          </p:cNvPicPr>
          <p:nvPr/>
        </p:nvPicPr>
        <p:blipFill>
          <a:blip r:embed="rId3" cstate="print"/>
          <a:srcRect/>
          <a:stretch>
            <a:fillRect/>
          </a:stretch>
        </p:blipFill>
        <p:spPr bwMode="auto">
          <a:xfrm>
            <a:off x="323850" y="1916113"/>
            <a:ext cx="1971675" cy="2952750"/>
          </a:xfrm>
          <a:prstGeom prst="rect">
            <a:avLst/>
          </a:prstGeom>
          <a:noFill/>
          <a:ln w="9525">
            <a:noFill/>
            <a:miter lim="800000"/>
            <a:headEnd/>
            <a:tailEnd/>
          </a:ln>
        </p:spPr>
      </p:pic>
      <p:pic>
        <p:nvPicPr>
          <p:cNvPr id="10" name="Picture 3" descr="seq"/>
          <p:cNvPicPr>
            <a:picLocks noChangeAspect="1" noChangeArrowheads="1"/>
          </p:cNvPicPr>
          <p:nvPr/>
        </p:nvPicPr>
        <p:blipFill>
          <a:blip r:embed="rId4" cstate="print"/>
          <a:srcRect/>
          <a:stretch>
            <a:fillRect/>
          </a:stretch>
        </p:blipFill>
        <p:spPr bwMode="auto">
          <a:xfrm>
            <a:off x="7148934" y="1649672"/>
            <a:ext cx="1422400" cy="3822700"/>
          </a:xfrm>
          <a:prstGeom prst="rect">
            <a:avLst/>
          </a:prstGeom>
          <a:noFill/>
          <a:ln w="9525">
            <a:noFill/>
            <a:miter lim="800000"/>
            <a:headEnd/>
            <a:tailEnd/>
          </a:ln>
        </p:spPr>
      </p:pic>
      <p:sp>
        <p:nvSpPr>
          <p:cNvPr id="12" name="Text Box 4"/>
          <p:cNvSpPr txBox="1">
            <a:spLocks noChangeArrowheads="1"/>
          </p:cNvSpPr>
          <p:nvPr/>
        </p:nvSpPr>
        <p:spPr bwMode="auto">
          <a:xfrm>
            <a:off x="2658794" y="1906172"/>
            <a:ext cx="4206240" cy="3046988"/>
          </a:xfrm>
          <a:prstGeom prst="rect">
            <a:avLst/>
          </a:prstGeom>
          <a:noFill/>
          <a:ln w="9525">
            <a:noFill/>
            <a:miter lim="800000"/>
            <a:headEnd/>
            <a:tailEnd/>
          </a:ln>
        </p:spPr>
        <p:txBody>
          <a:bodyPr wrap="square">
            <a:spAutoFit/>
          </a:bodyPr>
          <a:lstStyle/>
          <a:p>
            <a:r>
              <a:rPr lang="hr-HR" sz="2400" b="1" dirty="0" smtClean="0">
                <a:solidFill>
                  <a:srgbClr val="0070C0"/>
                </a:solidFill>
              </a:rPr>
              <a:t>Reference collectors</a:t>
            </a:r>
          </a:p>
          <a:p>
            <a:r>
              <a:rPr lang="hr-HR" sz="2400" b="1" dirty="0" smtClean="0">
                <a:solidFill>
                  <a:srgbClr val="0070C0"/>
                </a:solidFill>
              </a:rPr>
              <a:t>Fractions: PM</a:t>
            </a:r>
            <a:r>
              <a:rPr lang="hr-HR" sz="1600" b="1" dirty="0" smtClean="0">
                <a:solidFill>
                  <a:srgbClr val="0070C0"/>
                </a:solidFill>
              </a:rPr>
              <a:t>10</a:t>
            </a:r>
            <a:r>
              <a:rPr lang="hr-HR" sz="2400" b="1" dirty="0" smtClean="0">
                <a:solidFill>
                  <a:srgbClr val="0070C0"/>
                </a:solidFill>
              </a:rPr>
              <a:t>,PM</a:t>
            </a:r>
            <a:r>
              <a:rPr lang="hr-HR" sz="1600" b="1" dirty="0" smtClean="0">
                <a:solidFill>
                  <a:srgbClr val="0070C0"/>
                </a:solidFill>
              </a:rPr>
              <a:t>2.5</a:t>
            </a:r>
            <a:r>
              <a:rPr lang="hr-HR" sz="2400" b="1" dirty="0" smtClean="0">
                <a:solidFill>
                  <a:srgbClr val="0070C0"/>
                </a:solidFill>
              </a:rPr>
              <a:t>, PM</a:t>
            </a:r>
            <a:r>
              <a:rPr lang="hr-HR" sz="1600" b="1" dirty="0" smtClean="0">
                <a:solidFill>
                  <a:srgbClr val="0070C0"/>
                </a:solidFill>
              </a:rPr>
              <a:t>1</a:t>
            </a:r>
            <a:endParaRPr lang="hr-HR" sz="2400" b="1" dirty="0">
              <a:solidFill>
                <a:srgbClr val="0070C0"/>
              </a:solidFill>
            </a:endParaRPr>
          </a:p>
          <a:p>
            <a:endParaRPr lang="hr-HR" sz="2400" b="1" dirty="0">
              <a:solidFill>
                <a:srgbClr val="0070C0"/>
              </a:solidFill>
            </a:endParaRPr>
          </a:p>
          <a:p>
            <a:r>
              <a:rPr lang="hr-HR" sz="2400" b="1" dirty="0" smtClean="0">
                <a:solidFill>
                  <a:srgbClr val="0070C0"/>
                </a:solidFill>
              </a:rPr>
              <a:t>The number of nozzles:  </a:t>
            </a:r>
            <a:r>
              <a:rPr lang="hr-HR" sz="2400" b="1" dirty="0">
                <a:solidFill>
                  <a:srgbClr val="0070C0"/>
                </a:solidFill>
              </a:rPr>
              <a:t>8</a:t>
            </a:r>
          </a:p>
          <a:p>
            <a:r>
              <a:rPr lang="hr-HR" sz="2400" b="1" dirty="0" smtClean="0">
                <a:solidFill>
                  <a:srgbClr val="0070C0"/>
                </a:solidFill>
              </a:rPr>
              <a:t>The flow of air:  </a:t>
            </a:r>
            <a:r>
              <a:rPr lang="hr-HR" sz="2400" b="1" dirty="0">
                <a:solidFill>
                  <a:srgbClr val="0070C0"/>
                </a:solidFill>
              </a:rPr>
              <a:t>2.3 m</a:t>
            </a:r>
            <a:r>
              <a:rPr lang="hr-HR" sz="2400" b="1" baseline="30000" dirty="0">
                <a:solidFill>
                  <a:srgbClr val="0070C0"/>
                </a:solidFill>
              </a:rPr>
              <a:t>3</a:t>
            </a:r>
            <a:r>
              <a:rPr lang="hr-HR" sz="2400" b="1" dirty="0">
                <a:solidFill>
                  <a:srgbClr val="0070C0"/>
                </a:solidFill>
              </a:rPr>
              <a:t>h</a:t>
            </a:r>
            <a:r>
              <a:rPr lang="hr-HR" sz="2400" b="1" baseline="30000" dirty="0">
                <a:solidFill>
                  <a:srgbClr val="0070C0"/>
                </a:solidFill>
              </a:rPr>
              <a:t>-1</a:t>
            </a:r>
            <a:endParaRPr lang="hr-HR" sz="2400" b="1" dirty="0">
              <a:solidFill>
                <a:srgbClr val="0070C0"/>
              </a:solidFill>
            </a:endParaRPr>
          </a:p>
          <a:p>
            <a:endParaRPr lang="hr-HR" sz="2400" b="1" dirty="0">
              <a:solidFill>
                <a:srgbClr val="0070C0"/>
              </a:solidFill>
            </a:endParaRPr>
          </a:p>
          <a:p>
            <a:r>
              <a:rPr lang="hr-HR" sz="2400" b="1" dirty="0" smtClean="0">
                <a:solidFill>
                  <a:srgbClr val="0070C0"/>
                </a:solidFill>
              </a:rPr>
              <a:t>Filter types: </a:t>
            </a:r>
            <a:endParaRPr lang="hr-HR" sz="2400" b="1" dirty="0">
              <a:solidFill>
                <a:srgbClr val="0070C0"/>
              </a:solidFill>
            </a:endParaRPr>
          </a:p>
          <a:p>
            <a:r>
              <a:rPr lang="hr-HR" sz="2400" b="1" dirty="0" smtClean="0">
                <a:solidFill>
                  <a:srgbClr val="0070C0"/>
                </a:solidFill>
              </a:rPr>
              <a:t>Quartz, teflon, glass fibers</a:t>
            </a:r>
            <a:endParaRPr lang="en-GB" sz="2400" b="1" dirty="0">
              <a:solidFill>
                <a:srgbClr val="0070C0"/>
              </a:solidFill>
            </a:endParaRPr>
          </a:p>
        </p:txBody>
      </p:sp>
      <p:sp>
        <p:nvSpPr>
          <p:cNvPr id="13" name="Text Box 5"/>
          <p:cNvSpPr txBox="1">
            <a:spLocks noChangeArrowheads="1"/>
          </p:cNvSpPr>
          <p:nvPr/>
        </p:nvSpPr>
        <p:spPr bwMode="auto">
          <a:xfrm>
            <a:off x="909296" y="4876435"/>
            <a:ext cx="772134" cy="461665"/>
          </a:xfrm>
          <a:prstGeom prst="rect">
            <a:avLst/>
          </a:prstGeom>
          <a:noFill/>
          <a:ln w="9525">
            <a:noFill/>
            <a:miter lim="800000"/>
            <a:headEnd/>
            <a:tailEnd/>
          </a:ln>
        </p:spPr>
        <p:txBody>
          <a:bodyPr wrap="none">
            <a:spAutoFit/>
          </a:bodyPr>
          <a:lstStyle/>
          <a:p>
            <a:r>
              <a:rPr lang="hr-HR" sz="2400" b="1" dirty="0">
                <a:solidFill>
                  <a:srgbClr val="0070C0"/>
                </a:solidFill>
              </a:rPr>
              <a:t>LVS3</a:t>
            </a:r>
            <a:endParaRPr lang="en-GB" sz="2400" b="1" dirty="0">
              <a:solidFill>
                <a:srgbClr val="0070C0"/>
              </a:solidFill>
            </a:endParaRPr>
          </a:p>
        </p:txBody>
      </p:sp>
      <p:sp>
        <p:nvSpPr>
          <p:cNvPr id="14" name="Text Box 6"/>
          <p:cNvSpPr txBox="1">
            <a:spLocks noChangeArrowheads="1"/>
          </p:cNvSpPr>
          <p:nvPr/>
        </p:nvSpPr>
        <p:spPr bwMode="auto">
          <a:xfrm>
            <a:off x="7116057" y="5428990"/>
            <a:ext cx="1442574" cy="461665"/>
          </a:xfrm>
          <a:prstGeom prst="rect">
            <a:avLst/>
          </a:prstGeom>
          <a:noFill/>
          <a:ln w="9525">
            <a:noFill/>
            <a:miter lim="800000"/>
            <a:headEnd/>
            <a:tailEnd/>
          </a:ln>
        </p:spPr>
        <p:txBody>
          <a:bodyPr wrap="none">
            <a:spAutoFit/>
          </a:bodyPr>
          <a:lstStyle/>
          <a:p>
            <a:r>
              <a:rPr lang="hr-HR" sz="2400" b="1" dirty="0">
                <a:solidFill>
                  <a:srgbClr val="0070C0"/>
                </a:solidFill>
              </a:rPr>
              <a:t>SEQ47/50</a:t>
            </a:r>
            <a:endParaRPr lang="en-GB" sz="2400" b="1" dirty="0">
              <a:solidFill>
                <a:srgbClr val="0070C0"/>
              </a:solidFill>
            </a:endParaRPr>
          </a:p>
        </p:txBody>
      </p:sp>
      <p:pic>
        <p:nvPicPr>
          <p:cNvPr id="15" name="Picture 3"/>
          <p:cNvPicPr>
            <a:picLocks noChangeAspect="1" noChangeArrowheads="1"/>
          </p:cNvPicPr>
          <p:nvPr/>
        </p:nvPicPr>
        <p:blipFill>
          <a:blip r:embed="rId5"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43</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EXAMPLES OF PARTICULATE FRACTION COLLECTORS</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5" name="Picture 2"/>
          <p:cNvPicPr>
            <a:picLocks noChangeAspect="1" noChangeArrowheads="1"/>
          </p:cNvPicPr>
          <p:nvPr/>
        </p:nvPicPr>
        <p:blipFill>
          <a:blip r:embed="rId3" cstate="print"/>
          <a:srcRect/>
          <a:stretch>
            <a:fillRect/>
          </a:stretch>
        </p:blipFill>
        <p:spPr bwMode="auto">
          <a:xfrm>
            <a:off x="1814732" y="1370035"/>
            <a:ext cx="5925210" cy="3487788"/>
          </a:xfrm>
          <a:prstGeom prst="rect">
            <a:avLst/>
          </a:prstGeom>
          <a:noFill/>
          <a:ln w="9525">
            <a:noFill/>
            <a:miter lim="800000"/>
            <a:headEnd/>
            <a:tailEnd/>
          </a:ln>
        </p:spPr>
      </p:pic>
      <p:pic>
        <p:nvPicPr>
          <p:cNvPr id="16" name="Picture 3" descr="disk_slike 037a"/>
          <p:cNvPicPr>
            <a:picLocks noChangeAspect="1" noChangeArrowheads="1"/>
          </p:cNvPicPr>
          <p:nvPr/>
        </p:nvPicPr>
        <p:blipFill>
          <a:blip r:embed="rId4" cstate="print"/>
          <a:srcRect/>
          <a:stretch>
            <a:fillRect/>
          </a:stretch>
        </p:blipFill>
        <p:spPr bwMode="auto">
          <a:xfrm>
            <a:off x="1889242" y="4904179"/>
            <a:ext cx="5939599" cy="719429"/>
          </a:xfrm>
          <a:prstGeom prst="rect">
            <a:avLst/>
          </a:prstGeom>
          <a:noFill/>
          <a:ln w="9525">
            <a:noFill/>
            <a:miter lim="800000"/>
            <a:headEnd/>
            <a:tailEnd/>
          </a:ln>
        </p:spPr>
      </p:pic>
      <p:sp>
        <p:nvSpPr>
          <p:cNvPr id="17" name="Text Box 6"/>
          <p:cNvSpPr txBox="1">
            <a:spLocks noChangeArrowheads="1"/>
          </p:cNvSpPr>
          <p:nvPr/>
        </p:nvSpPr>
        <p:spPr bwMode="auto">
          <a:xfrm>
            <a:off x="2276082" y="5768534"/>
            <a:ext cx="5221997" cy="461665"/>
          </a:xfrm>
          <a:prstGeom prst="rect">
            <a:avLst/>
          </a:prstGeom>
          <a:noFill/>
          <a:ln w="9525">
            <a:noFill/>
            <a:miter lim="800000"/>
            <a:headEnd/>
            <a:tailEnd/>
          </a:ln>
        </p:spPr>
        <p:txBody>
          <a:bodyPr wrap="square">
            <a:spAutoFit/>
          </a:bodyPr>
          <a:lstStyle/>
          <a:p>
            <a:r>
              <a:rPr lang="hr-HR" sz="2400" dirty="0" smtClean="0">
                <a:solidFill>
                  <a:schemeClr val="accent1">
                    <a:lumMod val="75000"/>
                  </a:schemeClr>
                </a:solidFill>
              </a:rPr>
              <a:t>Nozzles and Impact base </a:t>
            </a:r>
            <a:r>
              <a:rPr lang="hr-HR" sz="2400" b="1" dirty="0" smtClean="0">
                <a:solidFill>
                  <a:schemeClr val="accent1">
                    <a:lumMod val="75000"/>
                  </a:schemeClr>
                </a:solidFill>
              </a:rPr>
              <a:t>(PM</a:t>
            </a:r>
            <a:r>
              <a:rPr lang="hr-HR" sz="1600" b="1" dirty="0" smtClean="0">
                <a:solidFill>
                  <a:schemeClr val="accent1">
                    <a:lumMod val="75000"/>
                  </a:schemeClr>
                </a:solidFill>
              </a:rPr>
              <a:t>2.5</a:t>
            </a:r>
            <a:r>
              <a:rPr lang="hr-HR" sz="2400" b="1" dirty="0" smtClean="0">
                <a:solidFill>
                  <a:srgbClr val="0070C0"/>
                </a:solidFill>
              </a:rPr>
              <a:t>)</a:t>
            </a:r>
            <a:endParaRPr lang="en-GB" sz="2400" b="1" dirty="0">
              <a:solidFill>
                <a:srgbClr val="0070C0"/>
              </a:solidFill>
            </a:endParaRPr>
          </a:p>
        </p:txBody>
      </p:sp>
      <p:pic>
        <p:nvPicPr>
          <p:cNvPr id="18" name="Picture 7"/>
          <p:cNvPicPr>
            <a:picLocks noChangeAspect="1" noChangeArrowheads="1"/>
          </p:cNvPicPr>
          <p:nvPr/>
        </p:nvPicPr>
        <p:blipFill>
          <a:blip r:embed="rId5" cstate="print"/>
          <a:srcRect/>
          <a:stretch>
            <a:fillRect/>
          </a:stretch>
        </p:blipFill>
        <p:spPr bwMode="auto">
          <a:xfrm>
            <a:off x="5866228" y="1375484"/>
            <a:ext cx="1917725" cy="1836057"/>
          </a:xfrm>
          <a:prstGeom prst="rect">
            <a:avLst/>
          </a:prstGeom>
          <a:noFill/>
          <a:ln w="9525">
            <a:noFill/>
            <a:miter lim="800000"/>
            <a:headEnd/>
            <a:tailEnd/>
          </a:ln>
        </p:spPr>
      </p:pic>
      <p:pic>
        <p:nvPicPr>
          <p:cNvPr id="13" name="Picture 3"/>
          <p:cNvPicPr>
            <a:picLocks noChangeAspect="1" noChangeArrowheads="1"/>
          </p:cNvPicPr>
          <p:nvPr/>
        </p:nvPicPr>
        <p:blipFill>
          <a:blip r:embed="rId6"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44</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EXAMPLES OF PARTICULATE FRACTION COLLECTORS</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1" descr="disk_slike 039.jpg"/>
          <p:cNvPicPr>
            <a:picLocks noChangeAspect="1"/>
          </p:cNvPicPr>
          <p:nvPr/>
        </p:nvPicPr>
        <p:blipFill>
          <a:blip r:embed="rId3" cstate="print"/>
          <a:srcRect/>
          <a:stretch>
            <a:fillRect/>
          </a:stretch>
        </p:blipFill>
        <p:spPr bwMode="auto">
          <a:xfrm>
            <a:off x="1716259" y="1342731"/>
            <a:ext cx="2951042" cy="2216395"/>
          </a:xfrm>
          <a:prstGeom prst="rect">
            <a:avLst/>
          </a:prstGeom>
          <a:noFill/>
          <a:ln w="9525">
            <a:noFill/>
            <a:miter lim="800000"/>
            <a:headEnd/>
            <a:tailEnd/>
          </a:ln>
        </p:spPr>
      </p:pic>
      <p:pic>
        <p:nvPicPr>
          <p:cNvPr id="10" name="Picture 2" descr="disk_slike 042.jpg"/>
          <p:cNvPicPr>
            <a:picLocks noChangeAspect="1"/>
          </p:cNvPicPr>
          <p:nvPr/>
        </p:nvPicPr>
        <p:blipFill>
          <a:blip r:embed="rId4" cstate="print"/>
          <a:srcRect/>
          <a:stretch>
            <a:fillRect/>
          </a:stretch>
        </p:blipFill>
        <p:spPr bwMode="auto">
          <a:xfrm>
            <a:off x="1728934" y="3559127"/>
            <a:ext cx="2913404" cy="2187060"/>
          </a:xfrm>
          <a:prstGeom prst="rect">
            <a:avLst/>
          </a:prstGeom>
          <a:noFill/>
          <a:ln w="9525">
            <a:noFill/>
            <a:miter lim="800000"/>
            <a:headEnd/>
            <a:tailEnd/>
          </a:ln>
        </p:spPr>
      </p:pic>
      <p:pic>
        <p:nvPicPr>
          <p:cNvPr id="12" name="Picture 3" descr="disk_slike 038.jpg"/>
          <p:cNvPicPr>
            <a:picLocks noChangeAspect="1"/>
          </p:cNvPicPr>
          <p:nvPr/>
        </p:nvPicPr>
        <p:blipFill>
          <a:blip r:embed="rId5" cstate="print"/>
          <a:srcRect/>
          <a:stretch>
            <a:fillRect/>
          </a:stretch>
        </p:blipFill>
        <p:spPr bwMode="auto">
          <a:xfrm>
            <a:off x="4664342" y="1336580"/>
            <a:ext cx="2960347" cy="2222546"/>
          </a:xfrm>
          <a:prstGeom prst="rect">
            <a:avLst/>
          </a:prstGeom>
          <a:noFill/>
          <a:ln w="9525">
            <a:noFill/>
            <a:miter lim="800000"/>
            <a:headEnd/>
            <a:tailEnd/>
          </a:ln>
        </p:spPr>
      </p:pic>
      <p:pic>
        <p:nvPicPr>
          <p:cNvPr id="13" name="Picture 4" descr="disk_slike 040.jpg"/>
          <p:cNvPicPr>
            <a:picLocks noChangeAspect="1"/>
          </p:cNvPicPr>
          <p:nvPr/>
        </p:nvPicPr>
        <p:blipFill>
          <a:blip r:embed="rId6" cstate="print"/>
          <a:srcRect/>
          <a:stretch>
            <a:fillRect/>
          </a:stretch>
        </p:blipFill>
        <p:spPr bwMode="auto">
          <a:xfrm>
            <a:off x="4632115" y="3565943"/>
            <a:ext cx="2964439" cy="2143236"/>
          </a:xfrm>
          <a:prstGeom prst="rect">
            <a:avLst/>
          </a:prstGeom>
          <a:noFill/>
          <a:ln w="9525">
            <a:noFill/>
            <a:miter lim="800000"/>
            <a:headEnd/>
            <a:tailEnd/>
          </a:ln>
        </p:spPr>
      </p:pic>
      <p:pic>
        <p:nvPicPr>
          <p:cNvPr id="14" name="Picture 3"/>
          <p:cNvPicPr>
            <a:picLocks noChangeAspect="1" noChangeArrowheads="1"/>
          </p:cNvPicPr>
          <p:nvPr/>
        </p:nvPicPr>
        <p:blipFill>
          <a:blip r:embed="rId7"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45</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EXAMPLES OF PARTICULATE FRACTION COLLECTORS</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2" descr="DSCF3330.JPG"/>
          <p:cNvPicPr>
            <a:picLocks noChangeAspect="1"/>
          </p:cNvPicPr>
          <p:nvPr/>
        </p:nvPicPr>
        <p:blipFill>
          <a:blip r:embed="rId3" cstate="print"/>
          <a:srcRect/>
          <a:stretch>
            <a:fillRect/>
          </a:stretch>
        </p:blipFill>
        <p:spPr bwMode="auto">
          <a:xfrm>
            <a:off x="1561513" y="1340424"/>
            <a:ext cx="1786598" cy="2382970"/>
          </a:xfrm>
          <a:prstGeom prst="rect">
            <a:avLst/>
          </a:prstGeom>
          <a:noFill/>
          <a:ln w="9525">
            <a:noFill/>
            <a:miter lim="800000"/>
            <a:headEnd/>
            <a:tailEnd/>
          </a:ln>
        </p:spPr>
      </p:pic>
      <p:pic>
        <p:nvPicPr>
          <p:cNvPr id="10" name="Picture 3" descr="DSCF3329.JPG"/>
          <p:cNvPicPr>
            <a:picLocks noChangeAspect="1"/>
          </p:cNvPicPr>
          <p:nvPr/>
        </p:nvPicPr>
        <p:blipFill>
          <a:blip r:embed="rId4" cstate="print"/>
          <a:srcRect/>
          <a:stretch>
            <a:fillRect/>
          </a:stretch>
        </p:blipFill>
        <p:spPr bwMode="auto">
          <a:xfrm>
            <a:off x="3776296" y="1340422"/>
            <a:ext cx="1787859" cy="2382972"/>
          </a:xfrm>
          <a:prstGeom prst="rect">
            <a:avLst/>
          </a:prstGeom>
          <a:noFill/>
          <a:ln w="9525">
            <a:noFill/>
            <a:miter lim="800000"/>
            <a:headEnd/>
            <a:tailEnd/>
          </a:ln>
        </p:spPr>
      </p:pic>
      <p:pic>
        <p:nvPicPr>
          <p:cNvPr id="12" name="Picture 4" descr="Sisak_SEQ_1.jpg"/>
          <p:cNvPicPr>
            <a:picLocks noChangeAspect="1"/>
          </p:cNvPicPr>
          <p:nvPr/>
        </p:nvPicPr>
        <p:blipFill>
          <a:blip r:embed="rId5" cstate="print"/>
          <a:srcRect/>
          <a:stretch>
            <a:fillRect/>
          </a:stretch>
        </p:blipFill>
        <p:spPr bwMode="auto">
          <a:xfrm>
            <a:off x="5985810" y="1340422"/>
            <a:ext cx="1758860" cy="2382972"/>
          </a:xfrm>
          <a:prstGeom prst="rect">
            <a:avLst/>
          </a:prstGeom>
          <a:noFill/>
          <a:ln w="9525">
            <a:noFill/>
            <a:miter lim="800000"/>
            <a:headEnd/>
            <a:tailEnd/>
          </a:ln>
        </p:spPr>
      </p:pic>
      <p:pic>
        <p:nvPicPr>
          <p:cNvPr id="13" name="Picture 5" descr="DSCF0621.JPG"/>
          <p:cNvPicPr>
            <a:picLocks noChangeAspect="1"/>
          </p:cNvPicPr>
          <p:nvPr/>
        </p:nvPicPr>
        <p:blipFill>
          <a:blip r:embed="rId6" cstate="print"/>
          <a:srcRect/>
          <a:stretch>
            <a:fillRect/>
          </a:stretch>
        </p:blipFill>
        <p:spPr bwMode="auto">
          <a:xfrm>
            <a:off x="1548338" y="3700422"/>
            <a:ext cx="1830727" cy="2345146"/>
          </a:xfrm>
          <a:prstGeom prst="rect">
            <a:avLst/>
          </a:prstGeom>
          <a:noFill/>
          <a:ln w="9525">
            <a:noFill/>
            <a:miter lim="800000"/>
            <a:headEnd/>
            <a:tailEnd/>
          </a:ln>
        </p:spPr>
      </p:pic>
      <p:pic>
        <p:nvPicPr>
          <p:cNvPr id="14" name="Picture 6" descr="DSCF3336.JPG"/>
          <p:cNvPicPr>
            <a:picLocks noChangeAspect="1"/>
          </p:cNvPicPr>
          <p:nvPr/>
        </p:nvPicPr>
        <p:blipFill>
          <a:blip r:embed="rId7" cstate="print"/>
          <a:srcRect/>
          <a:stretch>
            <a:fillRect/>
          </a:stretch>
        </p:blipFill>
        <p:spPr bwMode="auto">
          <a:xfrm>
            <a:off x="3788578" y="3721914"/>
            <a:ext cx="1700862" cy="2326233"/>
          </a:xfrm>
          <a:prstGeom prst="rect">
            <a:avLst/>
          </a:prstGeom>
          <a:noFill/>
          <a:ln w="9525">
            <a:noFill/>
            <a:miter lim="800000"/>
            <a:headEnd/>
            <a:tailEnd/>
          </a:ln>
        </p:spPr>
      </p:pic>
      <p:pic>
        <p:nvPicPr>
          <p:cNvPr id="15" name="Picture 7" descr="DSCF3337.JPG"/>
          <p:cNvPicPr>
            <a:picLocks noChangeAspect="1"/>
          </p:cNvPicPr>
          <p:nvPr/>
        </p:nvPicPr>
        <p:blipFill>
          <a:blip r:embed="rId8" cstate="print"/>
          <a:srcRect/>
          <a:stretch>
            <a:fillRect/>
          </a:stretch>
        </p:blipFill>
        <p:spPr bwMode="auto">
          <a:xfrm>
            <a:off x="5966452" y="3728559"/>
            <a:ext cx="1784845" cy="2305424"/>
          </a:xfrm>
          <a:prstGeom prst="rect">
            <a:avLst/>
          </a:prstGeom>
          <a:noFill/>
          <a:ln w="9525">
            <a:noFill/>
            <a:miter lim="800000"/>
            <a:headEnd/>
            <a:tailEnd/>
          </a:ln>
        </p:spPr>
      </p:pic>
      <p:pic>
        <p:nvPicPr>
          <p:cNvPr id="16" name="Picture 3"/>
          <p:cNvPicPr>
            <a:picLocks noChangeAspect="1" noChangeArrowheads="1"/>
          </p:cNvPicPr>
          <p:nvPr/>
        </p:nvPicPr>
        <p:blipFill>
          <a:blip r:embed="rId9" cstate="print"/>
          <a:srcRect/>
          <a:stretch>
            <a:fillRect/>
          </a:stretch>
        </p:blipFill>
        <p:spPr bwMode="auto">
          <a:xfrm>
            <a:off x="12914" y="6077688"/>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46</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EXAMPLES OF PARTICULATE FRACTION COLLECTORS</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9" name="Rectangle 10"/>
          <p:cNvSpPr>
            <a:spLocks noChangeArrowheads="1"/>
          </p:cNvSpPr>
          <p:nvPr/>
        </p:nvSpPr>
        <p:spPr bwMode="auto">
          <a:xfrm>
            <a:off x="2987749" y="4126343"/>
            <a:ext cx="5312189" cy="1938992"/>
          </a:xfrm>
          <a:prstGeom prst="rect">
            <a:avLst/>
          </a:prstGeom>
          <a:noFill/>
          <a:ln w="9525">
            <a:noFill/>
            <a:miter lim="800000"/>
            <a:headEnd/>
            <a:tailEnd/>
          </a:ln>
        </p:spPr>
        <p:txBody>
          <a:bodyPr wrap="square" anchor="ctr">
            <a:spAutoFit/>
          </a:bodyPr>
          <a:lstStyle/>
          <a:p>
            <a:pPr eaLnBrk="0" hangingPunct="0"/>
            <a:r>
              <a:rPr lang="en-US" sz="2000" b="1" dirty="0" err="1">
                <a:solidFill>
                  <a:srgbClr val="0070C0"/>
                </a:solidFill>
              </a:rPr>
              <a:t>Digitel</a:t>
            </a:r>
            <a:r>
              <a:rPr lang="en-US" sz="2000" b="1" dirty="0">
                <a:solidFill>
                  <a:srgbClr val="0070C0"/>
                </a:solidFill>
              </a:rPr>
              <a:t> HVS Automat DHA-80</a:t>
            </a:r>
            <a:endParaRPr lang="hr-HR" sz="2000" b="1" dirty="0">
              <a:solidFill>
                <a:srgbClr val="0070C0"/>
              </a:solidFill>
            </a:endParaRPr>
          </a:p>
          <a:p>
            <a:pPr eaLnBrk="0" hangingPunct="0"/>
            <a:r>
              <a:rPr lang="hr-HR" sz="2000" b="1" dirty="0" smtClean="0">
                <a:solidFill>
                  <a:srgbClr val="0070C0"/>
                </a:solidFill>
              </a:rPr>
              <a:t>15 filter diameter150 mm</a:t>
            </a:r>
            <a:endParaRPr lang="hr-HR" sz="2000" b="1" dirty="0">
              <a:solidFill>
                <a:srgbClr val="0070C0"/>
              </a:solidFill>
            </a:endParaRPr>
          </a:p>
          <a:p>
            <a:pPr eaLnBrk="0" hangingPunct="0"/>
            <a:r>
              <a:rPr lang="hr-HR" sz="2000" b="1" dirty="0" smtClean="0">
                <a:solidFill>
                  <a:srgbClr val="0070C0"/>
                </a:solidFill>
              </a:rPr>
              <a:t>The factions: PM</a:t>
            </a:r>
            <a:r>
              <a:rPr lang="hr-HR" sz="1400" b="1" dirty="0" smtClean="0">
                <a:solidFill>
                  <a:srgbClr val="0070C0"/>
                </a:solidFill>
              </a:rPr>
              <a:t>10</a:t>
            </a:r>
            <a:r>
              <a:rPr lang="hr-HR" sz="2000" b="1" dirty="0" smtClean="0">
                <a:solidFill>
                  <a:srgbClr val="0070C0"/>
                </a:solidFill>
              </a:rPr>
              <a:t> ili </a:t>
            </a:r>
            <a:r>
              <a:rPr lang="hr-HR" sz="2000" b="1" dirty="0">
                <a:solidFill>
                  <a:srgbClr val="0070C0"/>
                </a:solidFill>
              </a:rPr>
              <a:t>PM</a:t>
            </a:r>
            <a:r>
              <a:rPr lang="hr-HR" sz="1400" b="1" dirty="0">
                <a:solidFill>
                  <a:srgbClr val="0070C0"/>
                </a:solidFill>
              </a:rPr>
              <a:t>2.5</a:t>
            </a:r>
            <a:r>
              <a:rPr lang="hr-HR" sz="2000" b="1" dirty="0">
                <a:solidFill>
                  <a:srgbClr val="0070C0"/>
                </a:solidFill>
              </a:rPr>
              <a:t> </a:t>
            </a:r>
            <a:endParaRPr lang="hr-HR" sz="2000" b="1" dirty="0" smtClean="0">
              <a:solidFill>
                <a:srgbClr val="0070C0"/>
              </a:solidFill>
            </a:endParaRPr>
          </a:p>
          <a:p>
            <a:pPr eaLnBrk="0" hangingPunct="0"/>
            <a:r>
              <a:rPr lang="hr-HR" sz="2000" b="1" dirty="0" smtClean="0">
                <a:solidFill>
                  <a:srgbClr val="0070C0"/>
                </a:solidFill>
              </a:rPr>
              <a:t>The flow of air:</a:t>
            </a:r>
            <a:endParaRPr lang="hr-HR" sz="2000" b="1" dirty="0">
              <a:solidFill>
                <a:srgbClr val="0070C0"/>
              </a:solidFill>
            </a:endParaRPr>
          </a:p>
          <a:p>
            <a:pPr eaLnBrk="0" hangingPunct="0"/>
            <a:r>
              <a:rPr lang="hr-HR" sz="2000" b="1" dirty="0" smtClean="0">
                <a:solidFill>
                  <a:srgbClr val="0070C0"/>
                </a:solidFill>
              </a:rPr>
              <a:t>Total PM :  700 L/min </a:t>
            </a:r>
            <a:r>
              <a:rPr lang="hr-HR" sz="2000" b="1" dirty="0">
                <a:solidFill>
                  <a:srgbClr val="0070C0"/>
                </a:solidFill>
              </a:rPr>
              <a:t>(1008 m</a:t>
            </a:r>
            <a:r>
              <a:rPr lang="hr-HR" sz="2000" b="1" baseline="30000" dirty="0">
                <a:solidFill>
                  <a:srgbClr val="0070C0"/>
                </a:solidFill>
              </a:rPr>
              <a:t>3</a:t>
            </a:r>
            <a:r>
              <a:rPr lang="hr-HR" sz="2000" b="1" dirty="0">
                <a:solidFill>
                  <a:srgbClr val="0070C0"/>
                </a:solidFill>
              </a:rPr>
              <a:t> </a:t>
            </a:r>
            <a:r>
              <a:rPr lang="hr-HR" sz="2000" b="1" dirty="0" smtClean="0">
                <a:solidFill>
                  <a:srgbClr val="0070C0"/>
                </a:solidFill>
              </a:rPr>
              <a:t>dan</a:t>
            </a:r>
            <a:r>
              <a:rPr lang="hr-HR" sz="2000" b="1" baseline="30000" dirty="0" smtClean="0">
                <a:solidFill>
                  <a:srgbClr val="0070C0"/>
                </a:solidFill>
              </a:rPr>
              <a:t>-1</a:t>
            </a:r>
            <a:r>
              <a:rPr lang="hr-HR" sz="2000" b="1" dirty="0">
                <a:solidFill>
                  <a:srgbClr val="0070C0"/>
                </a:solidFill>
              </a:rPr>
              <a:t>)</a:t>
            </a:r>
          </a:p>
          <a:p>
            <a:pPr eaLnBrk="0" hangingPunct="0"/>
            <a:r>
              <a:rPr lang="hr-HR" sz="2000" b="1" dirty="0">
                <a:solidFill>
                  <a:srgbClr val="0070C0"/>
                </a:solidFill>
              </a:rPr>
              <a:t>PM10, </a:t>
            </a:r>
            <a:r>
              <a:rPr lang="hr-HR" sz="2000" b="1" dirty="0" smtClean="0">
                <a:solidFill>
                  <a:srgbClr val="0070C0"/>
                </a:solidFill>
              </a:rPr>
              <a:t>PM2.5:      500 L/min </a:t>
            </a:r>
            <a:r>
              <a:rPr lang="hr-HR" sz="2000" b="1" dirty="0">
                <a:solidFill>
                  <a:srgbClr val="0070C0"/>
                </a:solidFill>
              </a:rPr>
              <a:t>(  720 m</a:t>
            </a:r>
            <a:r>
              <a:rPr lang="hr-HR" sz="2000" b="1" baseline="30000" dirty="0">
                <a:solidFill>
                  <a:srgbClr val="0070C0"/>
                </a:solidFill>
              </a:rPr>
              <a:t>3</a:t>
            </a:r>
            <a:r>
              <a:rPr lang="hr-HR" sz="2000" b="1" dirty="0">
                <a:solidFill>
                  <a:srgbClr val="0070C0"/>
                </a:solidFill>
              </a:rPr>
              <a:t> </a:t>
            </a:r>
            <a:r>
              <a:rPr lang="hr-HR" sz="2000" b="1" dirty="0" smtClean="0">
                <a:solidFill>
                  <a:srgbClr val="0070C0"/>
                </a:solidFill>
              </a:rPr>
              <a:t>dan</a:t>
            </a:r>
            <a:r>
              <a:rPr lang="hr-HR" sz="2000" b="1" baseline="30000" dirty="0" smtClean="0">
                <a:solidFill>
                  <a:srgbClr val="0070C0"/>
                </a:solidFill>
              </a:rPr>
              <a:t>-1</a:t>
            </a:r>
            <a:r>
              <a:rPr lang="hr-HR" sz="2000" b="1" dirty="0">
                <a:solidFill>
                  <a:srgbClr val="0070C0"/>
                </a:solidFill>
              </a:rPr>
              <a:t>)</a:t>
            </a:r>
            <a:endParaRPr lang="en-US" sz="2000" b="1" dirty="0">
              <a:solidFill>
                <a:srgbClr val="0070C0"/>
              </a:solidFill>
            </a:endParaRPr>
          </a:p>
        </p:txBody>
      </p:sp>
      <p:pic>
        <p:nvPicPr>
          <p:cNvPr id="10" name="Picture 2" descr="Bozic ROD 04 053.jpg"/>
          <p:cNvPicPr>
            <a:picLocks noChangeAspect="1"/>
          </p:cNvPicPr>
          <p:nvPr/>
        </p:nvPicPr>
        <p:blipFill>
          <a:blip r:embed="rId3" cstate="print"/>
          <a:srcRect/>
          <a:stretch>
            <a:fillRect/>
          </a:stretch>
        </p:blipFill>
        <p:spPr bwMode="auto">
          <a:xfrm>
            <a:off x="551699" y="1370031"/>
            <a:ext cx="1984375" cy="2643188"/>
          </a:xfrm>
          <a:prstGeom prst="rect">
            <a:avLst/>
          </a:prstGeom>
          <a:noFill/>
          <a:ln w="9525">
            <a:noFill/>
            <a:miter lim="800000"/>
            <a:headEnd/>
            <a:tailEnd/>
          </a:ln>
        </p:spPr>
      </p:pic>
      <p:pic>
        <p:nvPicPr>
          <p:cNvPr id="12" name="Picture 3" descr="Bozic ROD 04 051.jpg"/>
          <p:cNvPicPr>
            <a:picLocks noChangeAspect="1"/>
          </p:cNvPicPr>
          <p:nvPr/>
        </p:nvPicPr>
        <p:blipFill>
          <a:blip r:embed="rId4" cstate="print"/>
          <a:srcRect/>
          <a:stretch>
            <a:fillRect/>
          </a:stretch>
        </p:blipFill>
        <p:spPr bwMode="auto">
          <a:xfrm>
            <a:off x="2480511" y="1370031"/>
            <a:ext cx="1984375" cy="2643188"/>
          </a:xfrm>
          <a:prstGeom prst="rect">
            <a:avLst/>
          </a:prstGeom>
          <a:noFill/>
          <a:ln w="9525">
            <a:noFill/>
            <a:miter lim="800000"/>
            <a:headEnd/>
            <a:tailEnd/>
          </a:ln>
        </p:spPr>
      </p:pic>
      <p:pic>
        <p:nvPicPr>
          <p:cNvPr id="13" name="Picture 4" descr="Bozic ROD 04 052.jpg"/>
          <p:cNvPicPr>
            <a:picLocks noChangeAspect="1"/>
          </p:cNvPicPr>
          <p:nvPr/>
        </p:nvPicPr>
        <p:blipFill>
          <a:blip r:embed="rId5" cstate="print"/>
          <a:srcRect/>
          <a:stretch>
            <a:fillRect/>
          </a:stretch>
        </p:blipFill>
        <p:spPr bwMode="auto">
          <a:xfrm>
            <a:off x="4409324" y="1370031"/>
            <a:ext cx="1984375" cy="2643188"/>
          </a:xfrm>
          <a:prstGeom prst="rect">
            <a:avLst/>
          </a:prstGeom>
          <a:noFill/>
          <a:ln w="9525">
            <a:noFill/>
            <a:miter lim="800000"/>
            <a:headEnd/>
            <a:tailEnd/>
          </a:ln>
        </p:spPr>
      </p:pic>
      <p:pic>
        <p:nvPicPr>
          <p:cNvPr id="14" name="Picture 5" descr="Bozic ROD 04 028.jpg"/>
          <p:cNvPicPr>
            <a:picLocks noChangeAspect="1"/>
          </p:cNvPicPr>
          <p:nvPr/>
        </p:nvPicPr>
        <p:blipFill>
          <a:blip r:embed="rId6" cstate="print"/>
          <a:srcRect/>
          <a:stretch>
            <a:fillRect/>
          </a:stretch>
        </p:blipFill>
        <p:spPr bwMode="auto">
          <a:xfrm>
            <a:off x="1405041" y="5228242"/>
            <a:ext cx="1428750" cy="1073150"/>
          </a:xfrm>
          <a:prstGeom prst="rect">
            <a:avLst/>
          </a:prstGeom>
          <a:noFill/>
          <a:ln w="9525">
            <a:noFill/>
            <a:miter lim="800000"/>
            <a:headEnd/>
            <a:tailEnd/>
          </a:ln>
        </p:spPr>
      </p:pic>
      <p:pic>
        <p:nvPicPr>
          <p:cNvPr id="15" name="Picture 6" descr="Bozic ROD 04 029.jpg"/>
          <p:cNvPicPr>
            <a:picLocks noChangeAspect="1"/>
          </p:cNvPicPr>
          <p:nvPr/>
        </p:nvPicPr>
        <p:blipFill>
          <a:blip r:embed="rId7" cstate="print"/>
          <a:srcRect/>
          <a:stretch>
            <a:fillRect/>
          </a:stretch>
        </p:blipFill>
        <p:spPr bwMode="auto">
          <a:xfrm>
            <a:off x="1398886" y="4046555"/>
            <a:ext cx="1428750" cy="1073150"/>
          </a:xfrm>
          <a:prstGeom prst="rect">
            <a:avLst/>
          </a:prstGeom>
          <a:noFill/>
          <a:ln w="9525">
            <a:noFill/>
            <a:miter lim="800000"/>
            <a:headEnd/>
            <a:tailEnd/>
          </a:ln>
        </p:spPr>
      </p:pic>
      <p:pic>
        <p:nvPicPr>
          <p:cNvPr id="16" name="Picture 7" descr="Bozic ROD 04 042.jpg"/>
          <p:cNvPicPr>
            <a:picLocks noChangeAspect="1"/>
          </p:cNvPicPr>
          <p:nvPr/>
        </p:nvPicPr>
        <p:blipFill>
          <a:blip r:embed="rId8" cstate="print"/>
          <a:srcRect/>
          <a:stretch>
            <a:fillRect/>
          </a:stretch>
        </p:blipFill>
        <p:spPr bwMode="auto">
          <a:xfrm>
            <a:off x="6338136" y="1370031"/>
            <a:ext cx="2000250" cy="2663825"/>
          </a:xfrm>
          <a:prstGeom prst="rect">
            <a:avLst/>
          </a:prstGeom>
          <a:noFill/>
          <a:ln w="9525">
            <a:noFill/>
            <a:miter lim="800000"/>
            <a:headEnd/>
            <a:tailEnd/>
          </a:ln>
        </p:spPr>
      </p:pic>
      <p:pic>
        <p:nvPicPr>
          <p:cNvPr id="17" name="Picture 6"/>
          <p:cNvPicPr>
            <a:picLocks noChangeAspect="1" noChangeArrowheads="1"/>
          </p:cNvPicPr>
          <p:nvPr/>
        </p:nvPicPr>
        <p:blipFill>
          <a:blip r:embed="rId9" cstate="print"/>
          <a:srcRect/>
          <a:stretch>
            <a:fillRect/>
          </a:stretch>
        </p:blipFill>
        <p:spPr bwMode="auto">
          <a:xfrm>
            <a:off x="544903" y="4075212"/>
            <a:ext cx="773357" cy="2306884"/>
          </a:xfrm>
          <a:prstGeom prst="rect">
            <a:avLst/>
          </a:prstGeom>
          <a:noFill/>
          <a:ln w="9525">
            <a:noFill/>
            <a:miter lim="800000"/>
            <a:headEnd/>
            <a:tailEnd/>
          </a:ln>
        </p:spPr>
      </p:pic>
      <p:pic>
        <p:nvPicPr>
          <p:cNvPr id="18" name="Picture 3"/>
          <p:cNvPicPr>
            <a:picLocks noChangeAspect="1" noChangeArrowheads="1"/>
          </p:cNvPicPr>
          <p:nvPr/>
        </p:nvPicPr>
        <p:blipFill>
          <a:blip r:embed="rId10"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47</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EXAMPLES OF AUTOMATIC ANALYZERS</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2" descr="ESM_Andersen_FH_62_IR.bmp"/>
          <p:cNvPicPr>
            <a:picLocks noChangeAspect="1"/>
          </p:cNvPicPr>
          <p:nvPr/>
        </p:nvPicPr>
        <p:blipFill>
          <a:blip r:embed="rId3" cstate="print"/>
          <a:srcRect/>
          <a:stretch>
            <a:fillRect/>
          </a:stretch>
        </p:blipFill>
        <p:spPr bwMode="auto">
          <a:xfrm>
            <a:off x="3195345" y="1660427"/>
            <a:ext cx="2334598" cy="3150724"/>
          </a:xfrm>
          <a:prstGeom prst="rect">
            <a:avLst/>
          </a:prstGeom>
          <a:noFill/>
          <a:ln w="9525">
            <a:noFill/>
            <a:miter lim="800000"/>
            <a:headEnd/>
            <a:tailEnd/>
          </a:ln>
        </p:spPr>
      </p:pic>
      <p:pic>
        <p:nvPicPr>
          <p:cNvPr id="13314" name="Picture 2" descr="Slikovni rezultat za TEOM"/>
          <p:cNvPicPr>
            <a:picLocks noChangeAspect="1" noChangeArrowheads="1"/>
          </p:cNvPicPr>
          <p:nvPr/>
        </p:nvPicPr>
        <p:blipFill>
          <a:blip r:embed="rId4" cstate="print"/>
          <a:srcRect/>
          <a:stretch>
            <a:fillRect/>
          </a:stretch>
        </p:blipFill>
        <p:spPr bwMode="auto">
          <a:xfrm>
            <a:off x="1112178" y="1798906"/>
            <a:ext cx="1884240" cy="2826360"/>
          </a:xfrm>
          <a:prstGeom prst="rect">
            <a:avLst/>
          </a:prstGeom>
          <a:noFill/>
        </p:spPr>
      </p:pic>
      <p:sp>
        <p:nvSpPr>
          <p:cNvPr id="12" name="TekstniOkvir 11"/>
          <p:cNvSpPr txBox="1"/>
          <p:nvPr/>
        </p:nvSpPr>
        <p:spPr>
          <a:xfrm>
            <a:off x="1758462" y="4740812"/>
            <a:ext cx="820225" cy="400110"/>
          </a:xfrm>
          <a:prstGeom prst="rect">
            <a:avLst/>
          </a:prstGeom>
          <a:noFill/>
        </p:spPr>
        <p:txBody>
          <a:bodyPr wrap="none" rtlCol="0">
            <a:spAutoFit/>
          </a:bodyPr>
          <a:lstStyle/>
          <a:p>
            <a:r>
              <a:rPr lang="hr-HR" sz="2000" dirty="0" smtClean="0">
                <a:solidFill>
                  <a:srgbClr val="0070C0"/>
                </a:solidFill>
              </a:rPr>
              <a:t>TEOM</a:t>
            </a:r>
            <a:endParaRPr lang="hr-HR" sz="2000" dirty="0">
              <a:solidFill>
                <a:srgbClr val="0070C0"/>
              </a:solidFill>
            </a:endParaRPr>
          </a:p>
        </p:txBody>
      </p:sp>
      <p:sp>
        <p:nvSpPr>
          <p:cNvPr id="13" name="TekstniOkvir 12"/>
          <p:cNvSpPr txBox="1"/>
          <p:nvPr/>
        </p:nvSpPr>
        <p:spPr>
          <a:xfrm>
            <a:off x="3742006" y="4726745"/>
            <a:ext cx="1134798" cy="400110"/>
          </a:xfrm>
          <a:prstGeom prst="rect">
            <a:avLst/>
          </a:prstGeom>
          <a:noFill/>
        </p:spPr>
        <p:txBody>
          <a:bodyPr wrap="none" rtlCol="0">
            <a:spAutoFit/>
          </a:bodyPr>
          <a:lstStyle/>
          <a:p>
            <a:r>
              <a:rPr lang="el-GR" sz="2000" dirty="0" smtClean="0">
                <a:solidFill>
                  <a:srgbClr val="0070C0"/>
                </a:solidFill>
              </a:rPr>
              <a:t>β</a:t>
            </a:r>
            <a:r>
              <a:rPr lang="hr-HR" sz="2000" dirty="0" smtClean="0">
                <a:solidFill>
                  <a:srgbClr val="0070C0"/>
                </a:solidFill>
              </a:rPr>
              <a:t> - </a:t>
            </a:r>
            <a:r>
              <a:rPr lang="hr-HR" sz="2000" dirty="0" err="1" smtClean="0">
                <a:solidFill>
                  <a:srgbClr val="0070C0"/>
                </a:solidFill>
              </a:rPr>
              <a:t>gauge</a:t>
            </a:r>
            <a:endParaRPr lang="hr-HR" sz="2000" dirty="0">
              <a:solidFill>
                <a:srgbClr val="0070C0"/>
              </a:solidFill>
            </a:endParaRPr>
          </a:p>
        </p:txBody>
      </p:sp>
      <p:sp>
        <p:nvSpPr>
          <p:cNvPr id="14" name="TekstniOkvir 13"/>
          <p:cNvSpPr txBox="1"/>
          <p:nvPr/>
        </p:nvSpPr>
        <p:spPr>
          <a:xfrm>
            <a:off x="5317588" y="1533465"/>
            <a:ext cx="3532817" cy="4708981"/>
          </a:xfrm>
          <a:prstGeom prst="rect">
            <a:avLst/>
          </a:prstGeom>
          <a:noFill/>
        </p:spPr>
        <p:txBody>
          <a:bodyPr wrap="square" rtlCol="0">
            <a:spAutoFit/>
          </a:bodyPr>
          <a:lstStyle/>
          <a:p>
            <a:r>
              <a:rPr lang="hr-HR" sz="2000" b="1" dirty="0" smtClean="0">
                <a:solidFill>
                  <a:srgbClr val="0070C0"/>
                </a:solidFill>
              </a:rPr>
              <a:t>TEOM - </a:t>
            </a:r>
            <a:r>
              <a:rPr lang="hr-HR" sz="2000" b="1" dirty="0" err="1" smtClean="0">
                <a:solidFill>
                  <a:srgbClr val="0070C0"/>
                </a:solidFill>
              </a:rPr>
              <a:t>Tapered</a:t>
            </a:r>
            <a:r>
              <a:rPr lang="hr-HR" sz="2000" b="1" dirty="0" smtClean="0">
                <a:solidFill>
                  <a:srgbClr val="0070C0"/>
                </a:solidFill>
              </a:rPr>
              <a:t> element</a:t>
            </a:r>
          </a:p>
          <a:p>
            <a:r>
              <a:rPr lang="hr-HR" sz="2000" b="1" dirty="0" smtClean="0">
                <a:solidFill>
                  <a:srgbClr val="0070C0"/>
                </a:solidFill>
              </a:rPr>
              <a:t> </a:t>
            </a:r>
            <a:r>
              <a:rPr lang="hr-HR" sz="2000" b="1" dirty="0" err="1" smtClean="0">
                <a:solidFill>
                  <a:srgbClr val="0070C0"/>
                </a:solidFill>
              </a:rPr>
              <a:t>oscillating</a:t>
            </a:r>
            <a:r>
              <a:rPr lang="hr-HR" sz="2000" b="1" dirty="0" smtClean="0">
                <a:solidFill>
                  <a:srgbClr val="0070C0"/>
                </a:solidFill>
              </a:rPr>
              <a:t> </a:t>
            </a:r>
            <a:r>
              <a:rPr lang="hr-HR" sz="2000" b="1" dirty="0" err="1" smtClean="0">
                <a:solidFill>
                  <a:srgbClr val="0070C0"/>
                </a:solidFill>
              </a:rPr>
              <a:t>microbalance</a:t>
            </a:r>
            <a:endParaRPr lang="hr-HR" sz="2000" b="1" dirty="0" smtClean="0">
              <a:solidFill>
                <a:srgbClr val="0070C0"/>
              </a:solidFill>
            </a:endParaRPr>
          </a:p>
          <a:p>
            <a:endParaRPr lang="hr-HR" sz="2000" b="1" dirty="0" smtClean="0">
              <a:solidFill>
                <a:srgbClr val="0070C0"/>
              </a:solidFill>
            </a:endParaRPr>
          </a:p>
          <a:p>
            <a:r>
              <a:rPr lang="en-US" sz="2000" dirty="0" smtClean="0">
                <a:solidFill>
                  <a:srgbClr val="0070C0"/>
                </a:solidFill>
              </a:rPr>
              <a:t>Measures the change in the frequencies of the vibration caused by the increase in the mass of collected particles.</a:t>
            </a:r>
            <a:endParaRPr lang="hr-HR" sz="2000" dirty="0" smtClean="0">
              <a:solidFill>
                <a:srgbClr val="0070C0"/>
              </a:solidFill>
            </a:endParaRPr>
          </a:p>
          <a:p>
            <a:endParaRPr lang="hr-HR" sz="2000" dirty="0" smtClean="0">
              <a:solidFill>
                <a:srgbClr val="0070C0"/>
              </a:solidFill>
            </a:endParaRPr>
          </a:p>
          <a:p>
            <a:r>
              <a:rPr lang="hr-HR" sz="2000" b="1" dirty="0" smtClean="0">
                <a:solidFill>
                  <a:srgbClr val="0070C0"/>
                </a:solidFill>
              </a:rPr>
              <a:t>Beta Gauge Particulate Monitor</a:t>
            </a:r>
          </a:p>
          <a:p>
            <a:endParaRPr lang="hr-HR" sz="2000" b="1" dirty="0" smtClean="0">
              <a:solidFill>
                <a:srgbClr val="0070C0"/>
              </a:solidFill>
            </a:endParaRPr>
          </a:p>
          <a:p>
            <a:r>
              <a:rPr lang="en-US" sz="2000" dirty="0" smtClean="0">
                <a:solidFill>
                  <a:schemeClr val="accent1">
                    <a:lumMod val="75000"/>
                  </a:schemeClr>
                </a:solidFill>
              </a:rPr>
              <a:t>Measures the β-air attenuation at</a:t>
            </a:r>
            <a:r>
              <a:rPr lang="hr-HR" sz="2000" dirty="0" smtClean="0">
                <a:solidFill>
                  <a:schemeClr val="accent1">
                    <a:lumMod val="75000"/>
                  </a:schemeClr>
                </a:solidFill>
              </a:rPr>
              <a:t> p</a:t>
            </a:r>
            <a:r>
              <a:rPr lang="en-US" sz="2000" dirty="0" err="1" smtClean="0">
                <a:solidFill>
                  <a:schemeClr val="accent1">
                    <a:lumMod val="75000"/>
                  </a:schemeClr>
                </a:solidFill>
              </a:rPr>
              <a:t>assing</a:t>
            </a:r>
            <a:r>
              <a:rPr lang="en-US" sz="2000" dirty="0" smtClean="0">
                <a:solidFill>
                  <a:schemeClr val="accent1">
                    <a:lumMod val="75000"/>
                  </a:schemeClr>
                </a:solidFill>
              </a:rPr>
              <a:t> through the sample collected</a:t>
            </a:r>
            <a:r>
              <a:rPr lang="hr-HR" sz="2000" dirty="0" smtClean="0">
                <a:solidFill>
                  <a:schemeClr val="accent1">
                    <a:lumMod val="75000"/>
                  </a:schemeClr>
                </a:solidFill>
              </a:rPr>
              <a:t> </a:t>
            </a:r>
            <a:r>
              <a:rPr lang="en-US" sz="2000" dirty="0" smtClean="0">
                <a:solidFill>
                  <a:schemeClr val="accent1">
                    <a:lumMod val="75000"/>
                  </a:schemeClr>
                </a:solidFill>
              </a:rPr>
              <a:t>particle.</a:t>
            </a:r>
            <a:endParaRPr lang="hr-HR" sz="2000" b="1" dirty="0" smtClean="0">
              <a:solidFill>
                <a:schemeClr val="accent1">
                  <a:lumMod val="75000"/>
                </a:schemeClr>
              </a:solidFill>
            </a:endParaRPr>
          </a:p>
          <a:p>
            <a:endParaRPr lang="hr-HR" sz="2000" b="1" dirty="0" smtClean="0">
              <a:solidFill>
                <a:srgbClr val="0070C0"/>
              </a:solidFill>
            </a:endParaRPr>
          </a:p>
          <a:p>
            <a:endParaRPr lang="hr-HR" sz="2000" dirty="0" smtClean="0">
              <a:solidFill>
                <a:srgbClr val="0070C0"/>
              </a:solidFill>
            </a:endParaRPr>
          </a:p>
        </p:txBody>
      </p:sp>
      <p:pic>
        <p:nvPicPr>
          <p:cNvPr id="15" name="Picture 3"/>
          <p:cNvPicPr>
            <a:picLocks noChangeAspect="1" noChangeArrowheads="1"/>
          </p:cNvPicPr>
          <p:nvPr/>
        </p:nvPicPr>
        <p:blipFill>
          <a:blip r:embed="rId5"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48</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THE FILTER BASE</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290" name="Picture 2" descr="PTFE filter Large Pore Size"/>
          <p:cNvPicPr>
            <a:picLocks noChangeAspect="1" noChangeArrowheads="1"/>
          </p:cNvPicPr>
          <p:nvPr/>
        </p:nvPicPr>
        <p:blipFill>
          <a:blip r:embed="rId3" cstate="print"/>
          <a:srcRect/>
          <a:stretch>
            <a:fillRect/>
          </a:stretch>
        </p:blipFill>
        <p:spPr bwMode="auto">
          <a:xfrm>
            <a:off x="6179198" y="1415156"/>
            <a:ext cx="1714500" cy="1714500"/>
          </a:xfrm>
          <a:prstGeom prst="rect">
            <a:avLst/>
          </a:prstGeom>
          <a:noFill/>
        </p:spPr>
      </p:pic>
      <p:pic>
        <p:nvPicPr>
          <p:cNvPr id="12292" name="Picture 4" descr="PTFE filter Small Pore Size"/>
          <p:cNvPicPr>
            <a:picLocks noChangeAspect="1" noChangeArrowheads="1"/>
          </p:cNvPicPr>
          <p:nvPr/>
        </p:nvPicPr>
        <p:blipFill>
          <a:blip r:embed="rId4" cstate="print"/>
          <a:srcRect/>
          <a:stretch>
            <a:fillRect/>
          </a:stretch>
        </p:blipFill>
        <p:spPr bwMode="auto">
          <a:xfrm>
            <a:off x="6281835" y="4768579"/>
            <a:ext cx="1714500" cy="1714500"/>
          </a:xfrm>
          <a:prstGeom prst="rect">
            <a:avLst/>
          </a:prstGeom>
          <a:noFill/>
        </p:spPr>
      </p:pic>
      <p:sp>
        <p:nvSpPr>
          <p:cNvPr id="9" name="Pravokutnik 8"/>
          <p:cNvSpPr/>
          <p:nvPr/>
        </p:nvSpPr>
        <p:spPr>
          <a:xfrm>
            <a:off x="317240" y="2098490"/>
            <a:ext cx="7333861" cy="3477875"/>
          </a:xfrm>
          <a:prstGeom prst="rect">
            <a:avLst/>
          </a:prstGeom>
        </p:spPr>
        <p:txBody>
          <a:bodyPr wrap="square">
            <a:spAutoFit/>
          </a:bodyPr>
          <a:lstStyle/>
          <a:p>
            <a:r>
              <a:rPr lang="hr-HR" sz="2000" b="1" dirty="0" smtClean="0">
                <a:solidFill>
                  <a:srgbClr val="0070C0"/>
                </a:solidFill>
              </a:rPr>
              <a:t>Teflon PTFE filters are</a:t>
            </a:r>
            <a:r>
              <a:rPr lang="hr-HR" sz="2000" dirty="0" smtClean="0">
                <a:solidFill>
                  <a:srgbClr val="0070C0"/>
                </a:solidFill>
              </a:rPr>
              <a:t>:</a:t>
            </a:r>
          </a:p>
          <a:p>
            <a:endParaRPr lang="hr-HR" sz="2000" dirty="0" smtClean="0">
              <a:solidFill>
                <a:srgbClr val="0070C0"/>
              </a:solidFill>
            </a:endParaRPr>
          </a:p>
          <a:p>
            <a:pPr>
              <a:buFont typeface="Arial" pitchFamily="34" charset="0"/>
              <a:buChar char="•"/>
            </a:pPr>
            <a:r>
              <a:rPr lang="en-US" sz="2000" dirty="0" smtClean="0">
                <a:solidFill>
                  <a:srgbClr val="0070C0"/>
                </a:solidFill>
              </a:rPr>
              <a:t>Strong and resistant to acids, alkalis and solvents</a:t>
            </a:r>
            <a:endParaRPr lang="hr-HR" sz="2000" dirty="0" smtClean="0">
              <a:solidFill>
                <a:srgbClr val="0070C0"/>
              </a:solidFill>
            </a:endParaRPr>
          </a:p>
          <a:p>
            <a:pPr>
              <a:buFont typeface="Arial" pitchFamily="34" charset="0"/>
              <a:buChar char="•"/>
            </a:pPr>
            <a:r>
              <a:rPr lang="hr-HR" sz="2000" dirty="0" smtClean="0">
                <a:solidFill>
                  <a:srgbClr val="0070C0"/>
                </a:solidFill>
              </a:rPr>
              <a:t>Hydrophobic</a:t>
            </a:r>
          </a:p>
          <a:p>
            <a:pPr>
              <a:buFont typeface="Arial" pitchFamily="34" charset="0"/>
              <a:buChar char="•"/>
            </a:pPr>
            <a:r>
              <a:rPr lang="en-US" sz="2000" dirty="0" smtClean="0">
                <a:solidFill>
                  <a:srgbClr val="0070C0"/>
                </a:solidFill>
              </a:rPr>
              <a:t>Very clean, suitable for chemical analysis</a:t>
            </a:r>
            <a:endParaRPr lang="hr-HR" sz="2000" dirty="0" smtClean="0">
              <a:solidFill>
                <a:srgbClr val="0070C0"/>
              </a:solidFill>
            </a:endParaRPr>
          </a:p>
          <a:p>
            <a:pPr>
              <a:buFont typeface="Arial" pitchFamily="34" charset="0"/>
              <a:buChar char="•"/>
            </a:pPr>
            <a:r>
              <a:rPr lang="hr-HR" sz="2000" dirty="0" smtClean="0">
                <a:solidFill>
                  <a:srgbClr val="0070C0"/>
                </a:solidFill>
              </a:rPr>
              <a:t>Suitable for gravimetric analysis</a:t>
            </a:r>
          </a:p>
          <a:p>
            <a:pPr>
              <a:buFont typeface="Arial" pitchFamily="34" charset="0"/>
              <a:buChar char="•"/>
            </a:pPr>
            <a:r>
              <a:rPr lang="en-US" sz="2000" dirty="0" smtClean="0">
                <a:solidFill>
                  <a:srgbClr val="0070C0"/>
                </a:solidFill>
              </a:rPr>
              <a:t>Resistant up to 260 ° C</a:t>
            </a:r>
            <a:endParaRPr lang="hr-HR" sz="2000" dirty="0" smtClean="0">
              <a:solidFill>
                <a:srgbClr val="0070C0"/>
              </a:solidFill>
            </a:endParaRPr>
          </a:p>
          <a:p>
            <a:pPr>
              <a:buFont typeface="Arial" pitchFamily="34" charset="0"/>
              <a:buChar char="•"/>
            </a:pPr>
            <a:r>
              <a:rPr lang="en-US" sz="2000" dirty="0" smtClean="0">
                <a:solidFill>
                  <a:srgbClr val="0070C0"/>
                </a:solidFill>
              </a:rPr>
              <a:t>Ideal for collecting airborne particulate matter, especially in a damp environment.</a:t>
            </a:r>
            <a:endParaRPr lang="hr-HR" sz="2000" dirty="0" smtClean="0">
              <a:solidFill>
                <a:srgbClr val="0070C0"/>
              </a:solidFill>
            </a:endParaRPr>
          </a:p>
          <a:p>
            <a:pPr>
              <a:buFont typeface="Arial" pitchFamily="34" charset="0"/>
              <a:buChar char="•"/>
            </a:pPr>
            <a:r>
              <a:rPr lang="en-US" sz="2000" dirty="0" smtClean="0">
                <a:solidFill>
                  <a:srgbClr val="0070C0"/>
                </a:solidFill>
              </a:rPr>
              <a:t>When weighing the need to</a:t>
            </a:r>
            <a:r>
              <a:rPr lang="hr-HR" sz="2000" dirty="0" smtClean="0">
                <a:solidFill>
                  <a:srgbClr val="0070C0"/>
                </a:solidFill>
              </a:rPr>
              <a:t> </a:t>
            </a:r>
            <a:r>
              <a:rPr lang="en-US" sz="2000" dirty="0" smtClean="0">
                <a:solidFill>
                  <a:srgbClr val="0070C0"/>
                </a:solidFill>
              </a:rPr>
              <a:t>the electrostatic break out</a:t>
            </a:r>
            <a:endParaRPr lang="hr-HR" sz="2000" dirty="0" smtClean="0">
              <a:solidFill>
                <a:srgbClr val="0070C0"/>
              </a:solidFill>
            </a:endParaRPr>
          </a:p>
          <a:p>
            <a:pPr>
              <a:buFont typeface="Arial" pitchFamily="34" charset="0"/>
              <a:buChar char="•"/>
            </a:pPr>
            <a:r>
              <a:rPr lang="hr-HR" sz="2000" dirty="0" smtClean="0">
                <a:solidFill>
                  <a:srgbClr val="0070C0"/>
                </a:solidFill>
              </a:rPr>
              <a:t>The high price</a:t>
            </a:r>
            <a:endParaRPr lang="hr-HR" sz="2000" dirty="0">
              <a:solidFill>
                <a:srgbClr val="0070C0"/>
              </a:solidFill>
            </a:endParaRPr>
          </a:p>
        </p:txBody>
      </p:sp>
      <p:pic>
        <p:nvPicPr>
          <p:cNvPr id="12" name="Picture 3"/>
          <p:cNvPicPr>
            <a:picLocks noChangeAspect="1" noChangeArrowheads="1"/>
          </p:cNvPicPr>
          <p:nvPr/>
        </p:nvPicPr>
        <p:blipFill>
          <a:blip r:embed="rId5"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49</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EXAMPLES OF PARTICULATES</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5" descr="aerposter copy.jpg"/>
          <p:cNvPicPr>
            <a:picLocks noChangeAspect="1"/>
          </p:cNvPicPr>
          <p:nvPr/>
        </p:nvPicPr>
        <p:blipFill>
          <a:blip r:embed="rId3" cstate="print"/>
          <a:srcRect/>
          <a:stretch>
            <a:fillRect/>
          </a:stretch>
        </p:blipFill>
        <p:spPr bwMode="auto">
          <a:xfrm>
            <a:off x="1877352" y="1561764"/>
            <a:ext cx="5530948" cy="4547724"/>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5</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THE FILTER BASE</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Rectangle 2"/>
          <p:cNvSpPr>
            <a:spLocks noChangeArrowheads="1"/>
          </p:cNvSpPr>
          <p:nvPr/>
        </p:nvSpPr>
        <p:spPr bwMode="auto">
          <a:xfrm>
            <a:off x="565126" y="1969697"/>
            <a:ext cx="7429500" cy="400110"/>
          </a:xfrm>
          <a:prstGeom prst="rect">
            <a:avLst/>
          </a:prstGeom>
          <a:noFill/>
          <a:ln w="9525">
            <a:noFill/>
            <a:miter lim="800000"/>
            <a:headEnd/>
            <a:tailEnd/>
          </a:ln>
        </p:spPr>
        <p:txBody>
          <a:bodyPr>
            <a:spAutoFit/>
          </a:bodyPr>
          <a:lstStyle/>
          <a:p>
            <a:r>
              <a:rPr lang="en-US" sz="2000" dirty="0" smtClean="0">
                <a:solidFill>
                  <a:srgbClr val="0070C0"/>
                </a:solidFill>
              </a:rPr>
              <a:t>Suitable for research on air pollution.</a:t>
            </a:r>
            <a:endParaRPr lang="hr-HR" sz="2000" dirty="0">
              <a:solidFill>
                <a:srgbClr val="0070C0"/>
              </a:solidFill>
            </a:endParaRPr>
          </a:p>
        </p:txBody>
      </p:sp>
      <p:sp>
        <p:nvSpPr>
          <p:cNvPr id="12" name="Rectangle 3"/>
          <p:cNvSpPr>
            <a:spLocks noChangeArrowheads="1"/>
          </p:cNvSpPr>
          <p:nvPr/>
        </p:nvSpPr>
        <p:spPr bwMode="auto">
          <a:xfrm>
            <a:off x="501162" y="2557463"/>
            <a:ext cx="8215313" cy="3170099"/>
          </a:xfrm>
          <a:prstGeom prst="rect">
            <a:avLst/>
          </a:prstGeom>
          <a:noFill/>
          <a:ln w="9525">
            <a:noFill/>
            <a:miter lim="800000"/>
            <a:headEnd/>
            <a:tailEnd/>
          </a:ln>
        </p:spPr>
        <p:txBody>
          <a:bodyPr>
            <a:spAutoFit/>
          </a:bodyPr>
          <a:lstStyle/>
          <a:p>
            <a:r>
              <a:rPr lang="en-US" sz="2000" dirty="0" smtClean="0">
                <a:solidFill>
                  <a:srgbClr val="0070C0"/>
                </a:solidFill>
              </a:rPr>
              <a:t>Made of pure (SiO2) Microfiber (QMA), no binders or additives.</a:t>
            </a:r>
            <a:endParaRPr lang="hr-HR" sz="2000" dirty="0" smtClean="0">
              <a:solidFill>
                <a:srgbClr val="0070C0"/>
              </a:solidFill>
            </a:endParaRPr>
          </a:p>
          <a:p>
            <a:r>
              <a:rPr lang="en-US" sz="2000" dirty="0" smtClean="0">
                <a:solidFill>
                  <a:srgbClr val="0070C0"/>
                </a:solidFill>
              </a:rPr>
              <a:t>Very low contents of alkaline metals.</a:t>
            </a:r>
            <a:endParaRPr lang="hr-HR" sz="2000" dirty="0" smtClean="0">
              <a:solidFill>
                <a:srgbClr val="0070C0"/>
              </a:solidFill>
            </a:endParaRPr>
          </a:p>
          <a:p>
            <a:r>
              <a:rPr lang="hr-HR" sz="2000" b="1" dirty="0" smtClean="0">
                <a:solidFill>
                  <a:srgbClr val="0070C0"/>
                </a:solidFill>
              </a:rPr>
              <a:t>The separation of particles</a:t>
            </a:r>
            <a:r>
              <a:rPr lang="en-US" sz="2000" dirty="0" smtClean="0">
                <a:solidFill>
                  <a:srgbClr val="0070C0"/>
                </a:solidFill>
              </a:rPr>
              <a:t>: efficient separation of small particles</a:t>
            </a:r>
            <a:r>
              <a:rPr lang="hr-HR" sz="2000" dirty="0" smtClean="0">
                <a:solidFill>
                  <a:srgbClr val="0070C0"/>
                </a:solidFill>
              </a:rPr>
              <a:t>.</a:t>
            </a:r>
            <a:endParaRPr lang="en-US" sz="2000" dirty="0">
              <a:solidFill>
                <a:srgbClr val="0070C0"/>
              </a:solidFill>
            </a:endParaRPr>
          </a:p>
          <a:p>
            <a:r>
              <a:rPr lang="hr-HR" sz="2000" b="1" dirty="0" smtClean="0">
                <a:solidFill>
                  <a:schemeClr val="accent1">
                    <a:lumMod val="75000"/>
                  </a:schemeClr>
                </a:solidFill>
              </a:rPr>
              <a:t>Permeability:</a:t>
            </a:r>
            <a:r>
              <a:rPr lang="hr-HR" sz="2000" dirty="0" smtClean="0"/>
              <a:t> </a:t>
            </a:r>
            <a:r>
              <a:rPr lang="en-US" sz="2000" dirty="0" smtClean="0">
                <a:solidFill>
                  <a:srgbClr val="0070C0"/>
                </a:solidFill>
              </a:rPr>
              <a:t>very high. Allows large flow rates of air.</a:t>
            </a:r>
            <a:endParaRPr lang="en-US" sz="2000" dirty="0">
              <a:solidFill>
                <a:srgbClr val="0070C0"/>
              </a:solidFill>
            </a:endParaRPr>
          </a:p>
          <a:p>
            <a:r>
              <a:rPr lang="hr-HR" sz="2000" b="1" dirty="0" smtClean="0">
                <a:solidFill>
                  <a:srgbClr val="0070C0"/>
                </a:solidFill>
              </a:rPr>
              <a:t>Kemijska stabilnost</a:t>
            </a:r>
            <a:r>
              <a:rPr lang="en-US" sz="2000" dirty="0" smtClean="0">
                <a:solidFill>
                  <a:srgbClr val="0070C0"/>
                </a:solidFill>
              </a:rPr>
              <a:t>: very stable in the presence of acidic gases</a:t>
            </a:r>
            <a:r>
              <a:rPr lang="hr-HR" sz="2000" dirty="0" smtClean="0">
                <a:solidFill>
                  <a:srgbClr val="0070C0"/>
                </a:solidFill>
              </a:rPr>
              <a:t> </a:t>
            </a:r>
            <a:r>
              <a:rPr lang="en-US" sz="2000" dirty="0" smtClean="0">
                <a:solidFill>
                  <a:srgbClr val="0070C0"/>
                </a:solidFill>
              </a:rPr>
              <a:t>(</a:t>
            </a:r>
            <a:r>
              <a:rPr lang="en-US" sz="2000" dirty="0" err="1" smtClean="0">
                <a:solidFill>
                  <a:srgbClr val="0070C0"/>
                </a:solidFill>
              </a:rPr>
              <a:t>HCl</a:t>
            </a:r>
            <a:r>
              <a:rPr lang="en-US" sz="2000" dirty="0">
                <a:solidFill>
                  <a:srgbClr val="0070C0"/>
                </a:solidFill>
              </a:rPr>
              <a:t>, SO</a:t>
            </a:r>
            <a:r>
              <a:rPr lang="en-US" sz="1400" dirty="0">
                <a:solidFill>
                  <a:srgbClr val="0070C0"/>
                </a:solidFill>
              </a:rPr>
              <a:t>2</a:t>
            </a:r>
            <a:r>
              <a:rPr lang="en-US" sz="2000" dirty="0">
                <a:solidFill>
                  <a:srgbClr val="0070C0"/>
                </a:solidFill>
              </a:rPr>
              <a:t>, SO</a:t>
            </a:r>
            <a:r>
              <a:rPr lang="en-US" sz="1400" dirty="0">
                <a:solidFill>
                  <a:srgbClr val="0070C0"/>
                </a:solidFill>
              </a:rPr>
              <a:t>3</a:t>
            </a:r>
            <a:r>
              <a:rPr lang="en-US" sz="2000" dirty="0">
                <a:solidFill>
                  <a:srgbClr val="0070C0"/>
                </a:solidFill>
              </a:rPr>
              <a:t>, H</a:t>
            </a:r>
            <a:r>
              <a:rPr lang="en-US" sz="1400" dirty="0">
                <a:solidFill>
                  <a:srgbClr val="0070C0"/>
                </a:solidFill>
              </a:rPr>
              <a:t>2</a:t>
            </a:r>
            <a:r>
              <a:rPr lang="en-US" sz="2000" dirty="0">
                <a:solidFill>
                  <a:srgbClr val="0070C0"/>
                </a:solidFill>
              </a:rPr>
              <a:t>SO</a:t>
            </a:r>
            <a:r>
              <a:rPr lang="en-US" sz="1400" dirty="0">
                <a:solidFill>
                  <a:srgbClr val="0070C0"/>
                </a:solidFill>
              </a:rPr>
              <a:t>4</a:t>
            </a:r>
            <a:r>
              <a:rPr lang="en-US" sz="2000" dirty="0">
                <a:solidFill>
                  <a:srgbClr val="0070C0"/>
                </a:solidFill>
              </a:rPr>
              <a:t>, NO and NO</a:t>
            </a:r>
            <a:r>
              <a:rPr lang="en-US" sz="1400" dirty="0">
                <a:solidFill>
                  <a:srgbClr val="0070C0"/>
                </a:solidFill>
              </a:rPr>
              <a:t>3</a:t>
            </a:r>
            <a:r>
              <a:rPr lang="en-US" sz="2000" dirty="0">
                <a:solidFill>
                  <a:srgbClr val="0070C0"/>
                </a:solidFill>
              </a:rPr>
              <a:t>).</a:t>
            </a:r>
          </a:p>
          <a:p>
            <a:r>
              <a:rPr lang="en-US" sz="2000" b="1" dirty="0" smtClean="0">
                <a:solidFill>
                  <a:srgbClr val="0070C0"/>
                </a:solidFill>
              </a:rPr>
              <a:t>Resistance to the chemical reagent</a:t>
            </a:r>
            <a:r>
              <a:rPr lang="en-US" sz="2000" dirty="0" smtClean="0">
                <a:solidFill>
                  <a:srgbClr val="0070C0"/>
                </a:solidFill>
              </a:rPr>
              <a:t>: </a:t>
            </a:r>
            <a:r>
              <a:rPr lang="hr-HR" sz="2000" dirty="0" smtClean="0">
                <a:solidFill>
                  <a:srgbClr val="0070C0"/>
                </a:solidFill>
              </a:rPr>
              <a:t>resistant to acids (except </a:t>
            </a:r>
            <a:r>
              <a:rPr lang="en-US" sz="2000" dirty="0" smtClean="0">
                <a:solidFill>
                  <a:srgbClr val="0070C0"/>
                </a:solidFill>
              </a:rPr>
              <a:t>HF</a:t>
            </a:r>
            <a:r>
              <a:rPr lang="en-US" sz="2000" dirty="0">
                <a:solidFill>
                  <a:srgbClr val="0070C0"/>
                </a:solidFill>
              </a:rPr>
              <a:t>) </a:t>
            </a:r>
            <a:r>
              <a:rPr lang="hr-HR" sz="2000" dirty="0" smtClean="0">
                <a:solidFill>
                  <a:srgbClr val="0070C0"/>
                </a:solidFill>
              </a:rPr>
              <a:t>and bases</a:t>
            </a:r>
            <a:r>
              <a:rPr lang="en-US" sz="2000" dirty="0" smtClean="0">
                <a:solidFill>
                  <a:srgbClr val="0070C0"/>
                </a:solidFill>
              </a:rPr>
              <a:t>.</a:t>
            </a:r>
            <a:endParaRPr lang="en-US" sz="2000" dirty="0">
              <a:solidFill>
                <a:srgbClr val="0070C0"/>
              </a:solidFill>
            </a:endParaRPr>
          </a:p>
          <a:p>
            <a:r>
              <a:rPr lang="hr-HR" sz="2000" b="1" dirty="0" smtClean="0">
                <a:solidFill>
                  <a:srgbClr val="0070C0"/>
                </a:solidFill>
              </a:rPr>
              <a:t>Temperature stability</a:t>
            </a:r>
            <a:r>
              <a:rPr lang="en-US" sz="2000" dirty="0" smtClean="0">
                <a:solidFill>
                  <a:srgbClr val="0070C0"/>
                </a:solidFill>
              </a:rPr>
              <a:t>: more resistant than filters, consisting of glass </a:t>
            </a:r>
            <a:r>
              <a:rPr lang="en-US" sz="2000" dirty="0" err="1" smtClean="0">
                <a:solidFill>
                  <a:srgbClr val="0070C0"/>
                </a:solidFill>
              </a:rPr>
              <a:t>fibre</a:t>
            </a:r>
            <a:r>
              <a:rPr lang="en-US" sz="2000" dirty="0" smtClean="0">
                <a:solidFill>
                  <a:srgbClr val="0070C0"/>
                </a:solidFill>
              </a:rPr>
              <a:t>. Resistant up to 950 ° C; above these temperatures are starting to lose their good properties.</a:t>
            </a:r>
            <a:endParaRPr lang="en-US" sz="2000" dirty="0">
              <a:solidFill>
                <a:srgbClr val="0070C0"/>
              </a:solidFill>
            </a:endParaRPr>
          </a:p>
        </p:txBody>
      </p:sp>
      <p:sp>
        <p:nvSpPr>
          <p:cNvPr id="13" name="Rectangle 12"/>
          <p:cNvSpPr/>
          <p:nvPr/>
        </p:nvSpPr>
        <p:spPr>
          <a:xfrm>
            <a:off x="658715" y="1434196"/>
            <a:ext cx="2027671" cy="369332"/>
          </a:xfrm>
          <a:prstGeom prst="rect">
            <a:avLst/>
          </a:prstGeom>
        </p:spPr>
        <p:txBody>
          <a:bodyPr wrap="none">
            <a:spAutoFit/>
          </a:bodyPr>
          <a:lstStyle/>
          <a:p>
            <a:r>
              <a:rPr lang="hr-HR" b="1" dirty="0" smtClean="0">
                <a:solidFill>
                  <a:schemeClr val="accent1">
                    <a:lumMod val="75000"/>
                  </a:schemeClr>
                </a:solidFill>
              </a:rPr>
              <a:t>Quartz fibers filters</a:t>
            </a:r>
            <a:endParaRPr lang="hr-HR" b="1" dirty="0">
              <a:solidFill>
                <a:schemeClr val="accent1">
                  <a:lumMod val="75000"/>
                </a:schemeClr>
              </a:solidFill>
            </a:endParaRPr>
          </a:p>
        </p:txBody>
      </p:sp>
      <p:pic>
        <p:nvPicPr>
          <p:cNvPr id="14"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50</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THE FILTER BASE</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65538" name="Picture 2"/>
          <p:cNvPicPr>
            <a:picLocks noChangeAspect="1" noChangeArrowheads="1"/>
          </p:cNvPicPr>
          <p:nvPr/>
        </p:nvPicPr>
        <p:blipFill>
          <a:blip r:embed="rId3" cstate="print"/>
          <a:srcRect/>
          <a:stretch>
            <a:fillRect/>
          </a:stretch>
        </p:blipFill>
        <p:spPr bwMode="auto">
          <a:xfrm>
            <a:off x="685800" y="1908224"/>
            <a:ext cx="2286000" cy="1409700"/>
          </a:xfrm>
          <a:prstGeom prst="rect">
            <a:avLst/>
          </a:prstGeom>
          <a:noFill/>
          <a:ln w="9525">
            <a:noFill/>
            <a:miter lim="800000"/>
            <a:headEnd/>
            <a:tailEnd/>
          </a:ln>
        </p:spPr>
      </p:pic>
      <p:pic>
        <p:nvPicPr>
          <p:cNvPr id="65539" name="Picture 3"/>
          <p:cNvPicPr>
            <a:picLocks noChangeAspect="1" noChangeArrowheads="1"/>
          </p:cNvPicPr>
          <p:nvPr/>
        </p:nvPicPr>
        <p:blipFill>
          <a:blip r:embed="rId4" cstate="print"/>
          <a:srcRect/>
          <a:stretch>
            <a:fillRect/>
          </a:stretch>
        </p:blipFill>
        <p:spPr bwMode="auto">
          <a:xfrm>
            <a:off x="3067782" y="1936360"/>
            <a:ext cx="2305050" cy="1409700"/>
          </a:xfrm>
          <a:prstGeom prst="rect">
            <a:avLst/>
          </a:prstGeom>
          <a:noFill/>
          <a:ln w="9525">
            <a:noFill/>
            <a:miter lim="800000"/>
            <a:headEnd/>
            <a:tailEnd/>
          </a:ln>
        </p:spPr>
      </p:pic>
      <p:pic>
        <p:nvPicPr>
          <p:cNvPr id="65540" name="Picture 4"/>
          <p:cNvPicPr>
            <a:picLocks noChangeAspect="1" noChangeArrowheads="1"/>
          </p:cNvPicPr>
          <p:nvPr/>
        </p:nvPicPr>
        <p:blipFill>
          <a:blip r:embed="rId5" cstate="print"/>
          <a:srcRect/>
          <a:stretch>
            <a:fillRect/>
          </a:stretch>
        </p:blipFill>
        <p:spPr bwMode="auto">
          <a:xfrm>
            <a:off x="5435039" y="1992191"/>
            <a:ext cx="2250693" cy="1369987"/>
          </a:xfrm>
          <a:prstGeom prst="rect">
            <a:avLst/>
          </a:prstGeom>
          <a:noFill/>
          <a:ln w="9525">
            <a:noFill/>
            <a:miter lim="800000"/>
            <a:headEnd/>
            <a:tailEnd/>
          </a:ln>
        </p:spPr>
      </p:pic>
      <p:pic>
        <p:nvPicPr>
          <p:cNvPr id="65541" name="Picture 5"/>
          <p:cNvPicPr>
            <a:picLocks noChangeAspect="1" noChangeArrowheads="1"/>
          </p:cNvPicPr>
          <p:nvPr/>
        </p:nvPicPr>
        <p:blipFill>
          <a:blip r:embed="rId6" cstate="print"/>
          <a:srcRect/>
          <a:stretch>
            <a:fillRect/>
          </a:stretch>
        </p:blipFill>
        <p:spPr bwMode="auto">
          <a:xfrm>
            <a:off x="643378" y="3370385"/>
            <a:ext cx="2314575" cy="1524000"/>
          </a:xfrm>
          <a:prstGeom prst="rect">
            <a:avLst/>
          </a:prstGeom>
          <a:noFill/>
          <a:ln w="9525">
            <a:noFill/>
            <a:miter lim="800000"/>
            <a:headEnd/>
            <a:tailEnd/>
          </a:ln>
        </p:spPr>
      </p:pic>
      <p:pic>
        <p:nvPicPr>
          <p:cNvPr id="65542" name="Picture 6"/>
          <p:cNvPicPr>
            <a:picLocks noChangeAspect="1" noChangeArrowheads="1"/>
          </p:cNvPicPr>
          <p:nvPr/>
        </p:nvPicPr>
        <p:blipFill>
          <a:blip r:embed="rId7" cstate="print"/>
          <a:srcRect/>
          <a:stretch>
            <a:fillRect/>
          </a:stretch>
        </p:blipFill>
        <p:spPr bwMode="auto">
          <a:xfrm>
            <a:off x="3057379" y="3435962"/>
            <a:ext cx="2343217" cy="1473664"/>
          </a:xfrm>
          <a:prstGeom prst="rect">
            <a:avLst/>
          </a:prstGeom>
          <a:noFill/>
          <a:ln w="9525">
            <a:noFill/>
            <a:miter lim="800000"/>
            <a:headEnd/>
            <a:tailEnd/>
          </a:ln>
        </p:spPr>
      </p:pic>
      <p:pic>
        <p:nvPicPr>
          <p:cNvPr id="65543" name="Picture 7"/>
          <p:cNvPicPr>
            <a:picLocks noChangeAspect="1" noChangeArrowheads="1"/>
          </p:cNvPicPr>
          <p:nvPr/>
        </p:nvPicPr>
        <p:blipFill>
          <a:blip r:embed="rId8" cstate="print"/>
          <a:srcRect/>
          <a:stretch>
            <a:fillRect/>
          </a:stretch>
        </p:blipFill>
        <p:spPr bwMode="auto">
          <a:xfrm>
            <a:off x="5506110" y="3471935"/>
            <a:ext cx="2188918" cy="1442974"/>
          </a:xfrm>
          <a:prstGeom prst="rect">
            <a:avLst/>
          </a:prstGeom>
          <a:noFill/>
          <a:ln w="9525">
            <a:noFill/>
            <a:miter lim="800000"/>
            <a:headEnd/>
            <a:tailEnd/>
          </a:ln>
        </p:spPr>
      </p:pic>
      <p:sp>
        <p:nvSpPr>
          <p:cNvPr id="18" name="TekstniOkvir 17"/>
          <p:cNvSpPr txBox="1"/>
          <p:nvPr/>
        </p:nvSpPr>
        <p:spPr>
          <a:xfrm>
            <a:off x="2672861" y="5008098"/>
            <a:ext cx="2584938" cy="461665"/>
          </a:xfrm>
          <a:prstGeom prst="rect">
            <a:avLst/>
          </a:prstGeom>
          <a:noFill/>
        </p:spPr>
        <p:txBody>
          <a:bodyPr wrap="none" rtlCol="0">
            <a:spAutoFit/>
          </a:bodyPr>
          <a:lstStyle/>
          <a:p>
            <a:r>
              <a:rPr lang="hr-HR" sz="2400" dirty="0" smtClean="0"/>
              <a:t>Quartz fibers filters</a:t>
            </a:r>
            <a:endParaRPr lang="hr-HR" sz="2400" dirty="0">
              <a:solidFill>
                <a:srgbClr val="0070C0"/>
              </a:solidFill>
            </a:endParaRPr>
          </a:p>
        </p:txBody>
      </p:sp>
      <p:pic>
        <p:nvPicPr>
          <p:cNvPr id="16" name="Picture 3"/>
          <p:cNvPicPr>
            <a:picLocks noChangeAspect="1" noChangeArrowheads="1"/>
          </p:cNvPicPr>
          <p:nvPr/>
        </p:nvPicPr>
        <p:blipFill>
          <a:blip r:embed="rId9"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51</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2" descr="G:\RER1008PRESENTATION\RER1008_filtration_eff2.gif"/>
          <p:cNvPicPr>
            <a:picLocks noChangeAspect="1" noChangeArrowheads="1"/>
          </p:cNvPicPr>
          <p:nvPr/>
        </p:nvPicPr>
        <p:blipFill>
          <a:blip r:embed="rId3" cstate="print"/>
          <a:srcRect/>
          <a:stretch>
            <a:fillRect/>
          </a:stretch>
        </p:blipFill>
        <p:spPr bwMode="auto">
          <a:xfrm>
            <a:off x="900332" y="3799157"/>
            <a:ext cx="3187114" cy="2038580"/>
          </a:xfrm>
          <a:prstGeom prst="rect">
            <a:avLst/>
          </a:prstGeom>
          <a:noFill/>
          <a:ln w="9525">
            <a:noFill/>
            <a:miter lim="800000"/>
            <a:headEnd/>
            <a:tailEnd/>
          </a:ln>
        </p:spPr>
      </p:pic>
      <p:pic>
        <p:nvPicPr>
          <p:cNvPr id="12" name="Picture 2" descr="G:\RER1008PRESENTATION\RER1008_filtration_eff.jpg"/>
          <p:cNvPicPr>
            <a:picLocks noChangeAspect="1" noChangeArrowheads="1"/>
          </p:cNvPicPr>
          <p:nvPr/>
        </p:nvPicPr>
        <p:blipFill>
          <a:blip r:embed="rId4" cstate="print"/>
          <a:srcRect/>
          <a:stretch>
            <a:fillRect/>
          </a:stretch>
        </p:blipFill>
        <p:spPr bwMode="auto">
          <a:xfrm>
            <a:off x="858129" y="1291302"/>
            <a:ext cx="3137095" cy="2304653"/>
          </a:xfrm>
          <a:prstGeom prst="rect">
            <a:avLst/>
          </a:prstGeom>
          <a:noFill/>
          <a:ln w="9525">
            <a:noFill/>
            <a:miter lim="800000"/>
            <a:headEnd/>
            <a:tailEnd/>
          </a:ln>
        </p:spPr>
      </p:pic>
      <p:sp>
        <p:nvSpPr>
          <p:cNvPr id="13" name="TextBox 4"/>
          <p:cNvSpPr txBox="1">
            <a:spLocks noChangeArrowheads="1"/>
          </p:cNvSpPr>
          <p:nvPr/>
        </p:nvSpPr>
        <p:spPr bwMode="auto">
          <a:xfrm>
            <a:off x="4350215" y="1403693"/>
            <a:ext cx="4000500" cy="4708981"/>
          </a:xfrm>
          <a:prstGeom prst="rect">
            <a:avLst/>
          </a:prstGeom>
          <a:noFill/>
          <a:ln w="9525">
            <a:noFill/>
            <a:miter lim="800000"/>
            <a:headEnd/>
            <a:tailEnd/>
          </a:ln>
        </p:spPr>
        <p:txBody>
          <a:bodyPr>
            <a:spAutoFit/>
          </a:bodyPr>
          <a:lstStyle/>
          <a:p>
            <a:r>
              <a:rPr lang="en-US" sz="2000" dirty="0" smtClean="0">
                <a:solidFill>
                  <a:srgbClr val="0070C0"/>
                </a:solidFill>
              </a:rPr>
              <a:t>There are three basic mechanism of separation of particles from air currents in fibrous filters:</a:t>
            </a:r>
            <a:endParaRPr lang="hr-HR" sz="2000" dirty="0" smtClean="0">
              <a:solidFill>
                <a:srgbClr val="0070C0"/>
              </a:solidFill>
            </a:endParaRPr>
          </a:p>
          <a:p>
            <a:pPr>
              <a:buFont typeface="Arial" pitchFamily="34" charset="0"/>
              <a:buChar char="•"/>
            </a:pPr>
            <a:r>
              <a:rPr lang="hr-HR" sz="2000" dirty="0" smtClean="0">
                <a:solidFill>
                  <a:srgbClr val="0070C0"/>
                </a:solidFill>
              </a:rPr>
              <a:t>Diffusion</a:t>
            </a:r>
          </a:p>
          <a:p>
            <a:pPr>
              <a:buFont typeface="Arial" pitchFamily="34" charset="0"/>
              <a:buChar char="•"/>
            </a:pPr>
            <a:r>
              <a:rPr lang="hr-HR" sz="2000" dirty="0" smtClean="0">
                <a:solidFill>
                  <a:srgbClr val="0070C0"/>
                </a:solidFill>
              </a:rPr>
              <a:t>Interception</a:t>
            </a:r>
          </a:p>
          <a:p>
            <a:pPr>
              <a:buFont typeface="Arial" pitchFamily="34" charset="0"/>
              <a:buChar char="•"/>
            </a:pPr>
            <a:r>
              <a:rPr lang="hr-HR" sz="2000" dirty="0" smtClean="0">
                <a:solidFill>
                  <a:srgbClr val="0070C0"/>
                </a:solidFill>
              </a:rPr>
              <a:t>Impaction</a:t>
            </a:r>
            <a:endParaRPr lang="hr-HR" sz="2000" dirty="0">
              <a:solidFill>
                <a:srgbClr val="0070C0"/>
              </a:solidFill>
            </a:endParaRPr>
          </a:p>
          <a:p>
            <a:r>
              <a:rPr lang="en-US" sz="2000" dirty="0" smtClean="0">
                <a:solidFill>
                  <a:srgbClr val="0070C0"/>
                </a:solidFill>
              </a:rPr>
              <a:t>The total efficiency of the filter is the sum of the efficiency of these mechanisms, the separation of the particles.</a:t>
            </a:r>
            <a:endParaRPr lang="hr-HR" sz="2000" dirty="0" smtClean="0">
              <a:solidFill>
                <a:srgbClr val="0070C0"/>
              </a:solidFill>
            </a:endParaRPr>
          </a:p>
          <a:p>
            <a:r>
              <a:rPr lang="en-US" sz="2000" dirty="0" smtClean="0">
                <a:solidFill>
                  <a:srgbClr val="0070C0"/>
                </a:solidFill>
              </a:rPr>
              <a:t>Minimum efficiency (the biggest passage of particles) is for particles with diameter of 0.2 – 0.3 µm and the efficiency of the filters are always measured in the area size.</a:t>
            </a:r>
            <a:endParaRPr lang="hr-HR" sz="1600" dirty="0"/>
          </a:p>
        </p:txBody>
      </p:sp>
      <p:sp>
        <p:nvSpPr>
          <p:cNvPr id="15"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THE FILTER BASE</a:t>
            </a:r>
          </a:p>
        </p:txBody>
      </p:sp>
      <p:pic>
        <p:nvPicPr>
          <p:cNvPr id="14" name="Picture 3"/>
          <p:cNvPicPr>
            <a:picLocks noChangeAspect="1" noChangeArrowheads="1"/>
          </p:cNvPicPr>
          <p:nvPr/>
        </p:nvPicPr>
        <p:blipFill>
          <a:blip r:embed="rId5"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52</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MONITORING OF PARTICULATE MATTER</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9" name="Pravokutnik 8"/>
          <p:cNvSpPr/>
          <p:nvPr/>
        </p:nvSpPr>
        <p:spPr>
          <a:xfrm>
            <a:off x="611945" y="1431780"/>
            <a:ext cx="4572000" cy="646331"/>
          </a:xfrm>
          <a:prstGeom prst="rect">
            <a:avLst/>
          </a:prstGeom>
        </p:spPr>
        <p:txBody>
          <a:bodyPr>
            <a:spAutoFit/>
          </a:bodyPr>
          <a:lstStyle/>
          <a:p>
            <a:r>
              <a:rPr lang="pl-PL" b="1" dirty="0" smtClean="0"/>
              <a:t/>
            </a:r>
            <a:br>
              <a:rPr lang="pl-PL" b="1" dirty="0" smtClean="0"/>
            </a:br>
            <a:r>
              <a:rPr lang="pl-PL" dirty="0" smtClean="0"/>
              <a:t>Narodne novine </a:t>
            </a:r>
            <a:r>
              <a:rPr lang="pl-PL" u="sng" dirty="0" smtClean="0">
                <a:hlinkClick r:id="rId3"/>
              </a:rPr>
              <a:t>130/11</a:t>
            </a:r>
            <a:r>
              <a:rPr lang="pl-PL" dirty="0" smtClean="0"/>
              <a:t>, </a:t>
            </a:r>
            <a:r>
              <a:rPr lang="pl-PL" u="sng" dirty="0" smtClean="0">
                <a:hlinkClick r:id="rId4"/>
              </a:rPr>
              <a:t>47/14</a:t>
            </a:r>
            <a:r>
              <a:rPr lang="pl-PL" dirty="0" smtClean="0"/>
              <a:t>, </a:t>
            </a:r>
            <a:r>
              <a:rPr lang="pl-PL" u="sng" dirty="0" smtClean="0">
                <a:hlinkClick r:id="rId5"/>
              </a:rPr>
              <a:t>61/17</a:t>
            </a:r>
            <a:endParaRPr lang="hr-HR" dirty="0"/>
          </a:p>
        </p:txBody>
      </p:sp>
      <p:sp>
        <p:nvSpPr>
          <p:cNvPr id="10" name="Pravokutnik 9"/>
          <p:cNvSpPr/>
          <p:nvPr/>
        </p:nvSpPr>
        <p:spPr>
          <a:xfrm>
            <a:off x="668214" y="2107029"/>
            <a:ext cx="5359361" cy="646331"/>
          </a:xfrm>
          <a:prstGeom prst="rect">
            <a:avLst/>
          </a:prstGeom>
        </p:spPr>
        <p:txBody>
          <a:bodyPr wrap="square">
            <a:spAutoFit/>
          </a:bodyPr>
          <a:lstStyle/>
          <a:p>
            <a:r>
              <a:rPr lang="en-US" b="1" dirty="0" smtClean="0"/>
              <a:t>The regulation on the levels of pollutants in the air</a:t>
            </a:r>
            <a:r>
              <a:rPr lang="hr-HR" dirty="0" smtClean="0"/>
              <a:t/>
            </a:r>
            <a:br>
              <a:rPr lang="hr-HR" dirty="0" smtClean="0"/>
            </a:br>
            <a:r>
              <a:rPr lang="hr-HR" dirty="0" smtClean="0"/>
              <a:t>Narodne novine </a:t>
            </a:r>
            <a:r>
              <a:rPr lang="hr-HR" u="sng" dirty="0" smtClean="0">
                <a:hlinkClick r:id="rId6"/>
              </a:rPr>
              <a:t>117/12</a:t>
            </a:r>
            <a:endParaRPr lang="hr-HR" dirty="0"/>
          </a:p>
        </p:txBody>
      </p:sp>
      <p:sp>
        <p:nvSpPr>
          <p:cNvPr id="13" name="Pravokutnik 12"/>
          <p:cNvSpPr/>
          <p:nvPr/>
        </p:nvSpPr>
        <p:spPr>
          <a:xfrm>
            <a:off x="654147" y="3616627"/>
            <a:ext cx="7612775" cy="1200329"/>
          </a:xfrm>
          <a:prstGeom prst="rect">
            <a:avLst/>
          </a:prstGeom>
        </p:spPr>
        <p:txBody>
          <a:bodyPr wrap="square">
            <a:spAutoFit/>
          </a:bodyPr>
          <a:lstStyle/>
          <a:p>
            <a:r>
              <a:rPr lang="en-US" b="1" dirty="0" smtClean="0"/>
              <a:t>Regulation on the determination of the zones and agglomerations according to the levels considerable pollution of the air in the territory of the Republic of Croatia</a:t>
            </a:r>
            <a:r>
              <a:rPr lang="vi-VN" dirty="0" smtClean="0"/>
              <a:t/>
            </a:r>
            <a:br>
              <a:rPr lang="vi-VN" dirty="0" smtClean="0"/>
            </a:br>
            <a:r>
              <a:rPr lang="vi-VN" dirty="0" smtClean="0"/>
              <a:t>Narodne novine </a:t>
            </a:r>
            <a:r>
              <a:rPr lang="vi-VN" u="sng" dirty="0" smtClean="0">
                <a:hlinkClick r:id="rId7"/>
              </a:rPr>
              <a:t>1/14</a:t>
            </a:r>
            <a:endParaRPr lang="hr-HR" dirty="0"/>
          </a:p>
        </p:txBody>
      </p:sp>
      <p:sp>
        <p:nvSpPr>
          <p:cNvPr id="14" name="Pravokutnik 13"/>
          <p:cNvSpPr/>
          <p:nvPr/>
        </p:nvSpPr>
        <p:spPr>
          <a:xfrm>
            <a:off x="644817" y="4951766"/>
            <a:ext cx="7715412" cy="923330"/>
          </a:xfrm>
          <a:prstGeom prst="rect">
            <a:avLst/>
          </a:prstGeom>
        </p:spPr>
        <p:txBody>
          <a:bodyPr wrap="square">
            <a:spAutoFit/>
          </a:bodyPr>
          <a:lstStyle/>
          <a:p>
            <a:r>
              <a:rPr lang="en-US" b="1" dirty="0" smtClean="0"/>
              <a:t>The program </a:t>
            </a:r>
            <a:r>
              <a:rPr lang="hr-HR" b="1" dirty="0" smtClean="0"/>
              <a:t>of </a:t>
            </a:r>
            <a:r>
              <a:rPr lang="en-US" b="1" dirty="0" smtClean="0"/>
              <a:t>pollution level measurement of the air in the State network for permanent monitoring of air quality</a:t>
            </a:r>
            <a:endParaRPr lang="hr-HR" b="1" dirty="0" smtClean="0"/>
          </a:p>
          <a:p>
            <a:r>
              <a:rPr lang="hr-HR" dirty="0" smtClean="0"/>
              <a:t>Narodne novine </a:t>
            </a:r>
            <a:r>
              <a:rPr lang="hr-HR" u="sng" dirty="0" smtClean="0">
                <a:hlinkClick r:id="rId8"/>
              </a:rPr>
              <a:t>73/16</a:t>
            </a:r>
            <a:endParaRPr lang="hr-HR" dirty="0"/>
          </a:p>
        </p:txBody>
      </p:sp>
      <p:sp>
        <p:nvSpPr>
          <p:cNvPr id="15" name="Pravokutnik 14"/>
          <p:cNvSpPr/>
          <p:nvPr/>
        </p:nvSpPr>
        <p:spPr>
          <a:xfrm>
            <a:off x="654148" y="2796347"/>
            <a:ext cx="4572000" cy="646331"/>
          </a:xfrm>
          <a:prstGeom prst="rect">
            <a:avLst/>
          </a:prstGeom>
        </p:spPr>
        <p:txBody>
          <a:bodyPr>
            <a:spAutoFit/>
          </a:bodyPr>
          <a:lstStyle/>
          <a:p>
            <a:r>
              <a:rPr lang="hr-HR" b="1" dirty="0" smtClean="0"/>
              <a:t>Regulation </a:t>
            </a:r>
            <a:r>
              <a:rPr lang="en-US" b="1" dirty="0" smtClean="0"/>
              <a:t>on air quality</a:t>
            </a:r>
            <a:r>
              <a:rPr lang="hr-HR" b="1" dirty="0" smtClean="0"/>
              <a:t> </a:t>
            </a:r>
            <a:r>
              <a:rPr lang="en-US" b="1" dirty="0" smtClean="0"/>
              <a:t>monitoring</a:t>
            </a:r>
            <a:endParaRPr lang="hr-HR" b="1" dirty="0" smtClean="0"/>
          </a:p>
          <a:p>
            <a:r>
              <a:rPr lang="hr-HR" dirty="0" smtClean="0"/>
              <a:t>Narodne novine </a:t>
            </a:r>
            <a:r>
              <a:rPr lang="hr-HR" u="sng" dirty="0" smtClean="0">
                <a:hlinkClick r:id="rId9"/>
              </a:rPr>
              <a:t>79/17</a:t>
            </a:r>
            <a:endParaRPr lang="hr-HR" dirty="0"/>
          </a:p>
        </p:txBody>
      </p:sp>
      <p:sp>
        <p:nvSpPr>
          <p:cNvPr id="16" name="Rectangle 15"/>
          <p:cNvSpPr/>
          <p:nvPr/>
        </p:nvSpPr>
        <p:spPr>
          <a:xfrm>
            <a:off x="646361" y="1396872"/>
            <a:ext cx="1881412" cy="369332"/>
          </a:xfrm>
          <a:prstGeom prst="rect">
            <a:avLst/>
          </a:prstGeom>
        </p:spPr>
        <p:txBody>
          <a:bodyPr wrap="none">
            <a:spAutoFit/>
          </a:bodyPr>
          <a:lstStyle/>
          <a:p>
            <a:r>
              <a:rPr lang="hr-HR" b="1" dirty="0" smtClean="0"/>
              <a:t>Air Protection Act</a:t>
            </a:r>
            <a:endParaRPr lang="hr-HR" b="1" dirty="0"/>
          </a:p>
        </p:txBody>
      </p:sp>
      <p:pic>
        <p:nvPicPr>
          <p:cNvPr id="17" name="Picture 3"/>
          <p:cNvPicPr>
            <a:picLocks noChangeAspect="1" noChangeArrowheads="1"/>
          </p:cNvPicPr>
          <p:nvPr/>
        </p:nvPicPr>
        <p:blipFill>
          <a:blip r:embed="rId10" cstate="print"/>
          <a:srcRect/>
          <a:stretch>
            <a:fillRect/>
          </a:stretch>
        </p:blipFill>
        <p:spPr bwMode="auto">
          <a:xfrm>
            <a:off x="12914" y="6077688"/>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53</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7" name="Pravokutnik 16"/>
          <p:cNvSpPr/>
          <p:nvPr/>
        </p:nvSpPr>
        <p:spPr>
          <a:xfrm>
            <a:off x="661182" y="4870831"/>
            <a:ext cx="7666892" cy="923330"/>
          </a:xfrm>
          <a:prstGeom prst="rect">
            <a:avLst/>
          </a:prstGeom>
        </p:spPr>
        <p:txBody>
          <a:bodyPr wrap="square">
            <a:spAutoFit/>
          </a:bodyPr>
          <a:lstStyle/>
          <a:p>
            <a:r>
              <a:rPr lang="hr-HR" b="1" dirty="0" smtClean="0">
                <a:solidFill>
                  <a:srgbClr val="0070C0"/>
                </a:solidFill>
              </a:rPr>
              <a:t>H</a:t>
            </a:r>
            <a:r>
              <a:rPr lang="vi-VN" b="1" dirty="0" smtClean="0">
                <a:solidFill>
                  <a:srgbClr val="0070C0"/>
                </a:solidFill>
              </a:rPr>
              <a:t>RN EN 12341:2014</a:t>
            </a:r>
          </a:p>
          <a:p>
            <a:r>
              <a:rPr lang="en-US" dirty="0" smtClean="0">
                <a:solidFill>
                  <a:srgbClr val="0070C0"/>
                </a:solidFill>
              </a:rPr>
              <a:t>Outdoor air--determination of the mass concentration of suspended particulate matter PM10 ,PM2, 5 with standard gravimetric method (EN 12341:2014)</a:t>
            </a:r>
            <a:endParaRPr lang="hr-HR" dirty="0">
              <a:solidFill>
                <a:srgbClr val="0070C0"/>
              </a:solidFill>
            </a:endParaRPr>
          </a:p>
        </p:txBody>
      </p:sp>
      <p:sp>
        <p:nvSpPr>
          <p:cNvPr id="21" name="Pravokutnik 20"/>
          <p:cNvSpPr/>
          <p:nvPr/>
        </p:nvSpPr>
        <p:spPr>
          <a:xfrm>
            <a:off x="654147" y="1458912"/>
            <a:ext cx="7505114" cy="1477328"/>
          </a:xfrm>
          <a:prstGeom prst="rect">
            <a:avLst/>
          </a:prstGeom>
        </p:spPr>
        <p:txBody>
          <a:bodyPr wrap="square">
            <a:spAutoFit/>
          </a:bodyPr>
          <a:lstStyle/>
          <a:p>
            <a:r>
              <a:rPr lang="vi-VN" dirty="0" smtClean="0">
                <a:solidFill>
                  <a:srgbClr val="0070C0"/>
                </a:solidFill>
              </a:rPr>
              <a:t>HRN EN 12341:2006</a:t>
            </a:r>
            <a:endParaRPr lang="hr-HR" dirty="0" smtClean="0">
              <a:solidFill>
                <a:srgbClr val="0070C0"/>
              </a:solidFill>
            </a:endParaRPr>
          </a:p>
          <a:p>
            <a:r>
              <a:rPr lang="vi-VN" dirty="0" smtClean="0">
                <a:solidFill>
                  <a:srgbClr val="FF0000"/>
                </a:solidFill>
              </a:rPr>
              <a:t>Withdrawn</a:t>
            </a:r>
            <a:endParaRPr lang="en-GB" dirty="0" smtClean="0">
              <a:solidFill>
                <a:srgbClr val="FF0000"/>
              </a:solidFill>
            </a:endParaRPr>
          </a:p>
          <a:p>
            <a:r>
              <a:rPr lang="en-US" dirty="0" smtClean="0">
                <a:solidFill>
                  <a:srgbClr val="0070C0"/>
                </a:solidFill>
              </a:rPr>
              <a:t>Air quality--determination of the PM10 fractions by size of the suspended particles--the reference method and field testing for the purpose of proving </a:t>
            </a:r>
            <a:r>
              <a:rPr lang="hr-HR" dirty="0" smtClean="0">
                <a:solidFill>
                  <a:schemeClr val="accent1">
                    <a:lumMod val="75000"/>
                  </a:schemeClr>
                </a:solidFill>
              </a:rPr>
              <a:t>equivalence</a:t>
            </a:r>
            <a:r>
              <a:rPr lang="hr-HR" dirty="0" smtClean="0"/>
              <a:t> </a:t>
            </a:r>
            <a:r>
              <a:rPr lang="en-US" dirty="0" smtClean="0">
                <a:solidFill>
                  <a:srgbClr val="0070C0"/>
                </a:solidFill>
              </a:rPr>
              <a:t>measurement methods (EN 12341:1998)</a:t>
            </a:r>
            <a:endParaRPr lang="hr-HR" dirty="0">
              <a:solidFill>
                <a:srgbClr val="0070C0"/>
              </a:solidFill>
            </a:endParaRPr>
          </a:p>
        </p:txBody>
      </p:sp>
      <p:sp>
        <p:nvSpPr>
          <p:cNvPr id="22" name="Pravokutnik 21"/>
          <p:cNvSpPr/>
          <p:nvPr/>
        </p:nvSpPr>
        <p:spPr>
          <a:xfrm>
            <a:off x="668215" y="2999824"/>
            <a:ext cx="7547317" cy="1477328"/>
          </a:xfrm>
          <a:prstGeom prst="rect">
            <a:avLst/>
          </a:prstGeom>
        </p:spPr>
        <p:txBody>
          <a:bodyPr wrap="square">
            <a:spAutoFit/>
          </a:bodyPr>
          <a:lstStyle/>
          <a:p>
            <a:r>
              <a:rPr lang="vi-VN" dirty="0" smtClean="0">
                <a:solidFill>
                  <a:srgbClr val="0070C0"/>
                </a:solidFill>
              </a:rPr>
              <a:t>HRN EN 14907:2006</a:t>
            </a:r>
            <a:endParaRPr lang="hr-HR" dirty="0" smtClean="0">
              <a:solidFill>
                <a:srgbClr val="0070C0"/>
              </a:solidFill>
            </a:endParaRPr>
          </a:p>
          <a:p>
            <a:r>
              <a:rPr lang="vi-VN" dirty="0" smtClean="0">
                <a:solidFill>
                  <a:srgbClr val="FF0000"/>
                </a:solidFill>
              </a:rPr>
              <a:t>Withdrawn</a:t>
            </a:r>
            <a:endParaRPr lang="en-GB" dirty="0" smtClean="0">
              <a:solidFill>
                <a:srgbClr val="FF0000"/>
              </a:solidFill>
            </a:endParaRPr>
          </a:p>
          <a:p>
            <a:r>
              <a:rPr lang="en-US" dirty="0" smtClean="0">
                <a:solidFill>
                  <a:srgbClr val="0070C0"/>
                </a:solidFill>
              </a:rPr>
              <a:t>The quality of the outside air--a standard gravimetric method for the determination of the PM2, 5 mass fraction of airborne particles (EN 14907:2005)</a:t>
            </a:r>
            <a:endParaRPr lang="hr-HR" dirty="0">
              <a:solidFill>
                <a:srgbClr val="0070C0"/>
              </a:solidFill>
            </a:endParaRPr>
          </a:p>
        </p:txBody>
      </p:sp>
      <p:sp>
        <p:nvSpPr>
          <p:cNvPr id="23" name="TekstniOkvir 22"/>
          <p:cNvSpPr txBox="1"/>
          <p:nvPr/>
        </p:nvSpPr>
        <p:spPr>
          <a:xfrm>
            <a:off x="661181" y="4412232"/>
            <a:ext cx="7625549" cy="369332"/>
          </a:xfrm>
          <a:prstGeom prst="rect">
            <a:avLst/>
          </a:prstGeom>
          <a:noFill/>
        </p:spPr>
        <p:txBody>
          <a:bodyPr wrap="none" rtlCol="0">
            <a:spAutoFit/>
          </a:bodyPr>
          <a:lstStyle/>
          <a:p>
            <a:r>
              <a:rPr lang="en-US" smtClean="0">
                <a:solidFill>
                  <a:srgbClr val="0070C0"/>
                </a:solidFill>
              </a:rPr>
              <a:t>These norms are withdrawn 2014. year and merged into an improved standard:</a:t>
            </a:r>
            <a:endParaRPr lang="hr-HR" dirty="0">
              <a:solidFill>
                <a:srgbClr val="0070C0"/>
              </a:solidFill>
            </a:endParaRPr>
          </a:p>
        </p:txBody>
      </p:sp>
      <p:sp>
        <p:nvSpPr>
          <p:cNvPr id="1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MONITORING OF PARTICULATE MATTER</a:t>
            </a:r>
            <a:endParaRPr lang="hr-HR" sz="2800" b="1" dirty="0" smtClean="0">
              <a:solidFill>
                <a:schemeClr val="tx2"/>
              </a:solidFill>
              <a:effectLst>
                <a:glow>
                  <a:srgbClr val="7F7F7F">
                    <a:alpha val="35000"/>
                  </a:srgbClr>
                </a:glow>
              </a:effectLst>
            </a:endParaRPr>
          </a:p>
        </p:txBody>
      </p:sp>
      <p:pic>
        <p:nvPicPr>
          <p:cNvPr id="15"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54</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9" name="Rectangle 4"/>
          <p:cNvSpPr>
            <a:spLocks noChangeArrowheads="1"/>
          </p:cNvSpPr>
          <p:nvPr/>
        </p:nvSpPr>
        <p:spPr bwMode="auto">
          <a:xfrm>
            <a:off x="690269" y="1363893"/>
            <a:ext cx="5057388" cy="369332"/>
          </a:xfrm>
          <a:prstGeom prst="rect">
            <a:avLst/>
          </a:prstGeom>
          <a:noFill/>
          <a:ln w="9525">
            <a:noFill/>
            <a:miter lim="800000"/>
            <a:headEnd/>
            <a:tailEnd/>
          </a:ln>
        </p:spPr>
        <p:txBody>
          <a:bodyPr wrap="square" anchor="ctr">
            <a:spAutoFit/>
          </a:bodyPr>
          <a:lstStyle/>
          <a:p>
            <a:r>
              <a:rPr lang="en-US" b="1" dirty="0" smtClean="0">
                <a:solidFill>
                  <a:srgbClr val="0070C0"/>
                </a:solidFill>
              </a:rPr>
              <a:t>Finally, what kind of sample we have in the end?</a:t>
            </a:r>
            <a:endParaRPr lang="en-GB" b="1" dirty="0">
              <a:solidFill>
                <a:srgbClr val="0070C0"/>
              </a:solidFill>
            </a:endParaRPr>
          </a:p>
        </p:txBody>
      </p:sp>
      <p:sp>
        <p:nvSpPr>
          <p:cNvPr id="10" name="Rectangle 5"/>
          <p:cNvSpPr>
            <a:spLocks noChangeArrowheads="1"/>
          </p:cNvSpPr>
          <p:nvPr/>
        </p:nvSpPr>
        <p:spPr bwMode="auto">
          <a:xfrm>
            <a:off x="656077" y="4989541"/>
            <a:ext cx="8108095" cy="923330"/>
          </a:xfrm>
          <a:prstGeom prst="rect">
            <a:avLst/>
          </a:prstGeom>
          <a:noFill/>
          <a:ln w="9525">
            <a:noFill/>
            <a:miter lim="800000"/>
            <a:headEnd/>
            <a:tailEnd/>
          </a:ln>
        </p:spPr>
        <p:txBody>
          <a:bodyPr wrap="square" anchor="ctr">
            <a:spAutoFit/>
          </a:bodyPr>
          <a:lstStyle/>
          <a:p>
            <a:r>
              <a:rPr lang="en-US" dirty="0" smtClean="0">
                <a:solidFill>
                  <a:srgbClr val="0070C0"/>
                </a:solidFill>
              </a:rPr>
              <a:t>During the conditioning the samples were exposed to the settlement: and the absorption of substances from the air chambers for conditioning and </a:t>
            </a:r>
            <a:r>
              <a:rPr lang="hr-HR" dirty="0" smtClean="0">
                <a:solidFill>
                  <a:schemeClr val="accent1">
                    <a:lumMod val="75000"/>
                  </a:schemeClr>
                </a:solidFill>
              </a:rPr>
              <a:t>weighing room</a:t>
            </a:r>
            <a:r>
              <a:rPr lang="en-GB" dirty="0" smtClean="0">
                <a:solidFill>
                  <a:schemeClr val="accent1">
                    <a:lumMod val="75000"/>
                  </a:schemeClr>
                </a:solidFill>
              </a:rPr>
              <a:t> </a:t>
            </a:r>
            <a:r>
              <a:rPr lang="en-US" dirty="0" smtClean="0">
                <a:solidFill>
                  <a:srgbClr val="0070C0"/>
                </a:solidFill>
              </a:rPr>
              <a:t>(</a:t>
            </a:r>
            <a:r>
              <a:rPr lang="en-US" dirty="0" err="1" smtClean="0">
                <a:solidFill>
                  <a:srgbClr val="0070C0"/>
                </a:solidFill>
              </a:rPr>
              <a:t>eg</a:t>
            </a:r>
            <a:r>
              <a:rPr lang="hr-HR" dirty="0" smtClean="0">
                <a:solidFill>
                  <a:srgbClr val="0070C0"/>
                </a:solidFill>
              </a:rPr>
              <a:t>. </a:t>
            </a:r>
            <a:r>
              <a:rPr lang="en-US" dirty="0" smtClean="0">
                <a:solidFill>
                  <a:srgbClr val="0070C0"/>
                </a:solidFill>
              </a:rPr>
              <a:t>burned conditioning filters for collecting organic and carbon-</a:t>
            </a:r>
            <a:r>
              <a:rPr lang="en-US" dirty="0" err="1" smtClean="0">
                <a:solidFill>
                  <a:srgbClr val="0070C0"/>
                </a:solidFill>
              </a:rPr>
              <a:t>elementar</a:t>
            </a:r>
            <a:r>
              <a:rPr lang="hr-HR" dirty="0" smtClean="0">
                <a:solidFill>
                  <a:srgbClr val="0070C0"/>
                </a:solidFill>
              </a:rPr>
              <a:t>y</a:t>
            </a:r>
            <a:r>
              <a:rPr lang="en-US" dirty="0" smtClean="0">
                <a:solidFill>
                  <a:srgbClr val="0070C0"/>
                </a:solidFill>
              </a:rPr>
              <a:t>).</a:t>
            </a:r>
            <a:endParaRPr lang="hr-HR" dirty="0">
              <a:solidFill>
                <a:srgbClr val="0070C0"/>
              </a:solidFill>
            </a:endParaRPr>
          </a:p>
        </p:txBody>
      </p:sp>
      <p:sp>
        <p:nvSpPr>
          <p:cNvPr id="12" name="Pravokutnik 11"/>
          <p:cNvSpPr/>
          <p:nvPr/>
        </p:nvSpPr>
        <p:spPr>
          <a:xfrm>
            <a:off x="675249" y="1743446"/>
            <a:ext cx="8046720" cy="646331"/>
          </a:xfrm>
          <a:prstGeom prst="rect">
            <a:avLst/>
          </a:prstGeom>
        </p:spPr>
        <p:txBody>
          <a:bodyPr wrap="square">
            <a:spAutoFit/>
          </a:bodyPr>
          <a:lstStyle/>
          <a:p>
            <a:r>
              <a:rPr lang="en-US" dirty="0" smtClean="0">
                <a:solidFill>
                  <a:srgbClr val="0070C0"/>
                </a:solidFill>
              </a:rPr>
              <a:t>The sample is collected in accordance with the expected health effects to the selected convention.</a:t>
            </a:r>
            <a:endParaRPr lang="hr-HR" dirty="0">
              <a:solidFill>
                <a:srgbClr val="0070C0"/>
              </a:solidFill>
            </a:endParaRPr>
          </a:p>
        </p:txBody>
      </p:sp>
      <p:sp>
        <p:nvSpPr>
          <p:cNvPr id="14" name="TekstniOkvir 13"/>
          <p:cNvSpPr txBox="1"/>
          <p:nvPr/>
        </p:nvSpPr>
        <p:spPr>
          <a:xfrm>
            <a:off x="647114" y="2504050"/>
            <a:ext cx="7666073" cy="369332"/>
          </a:xfrm>
          <a:prstGeom prst="rect">
            <a:avLst/>
          </a:prstGeom>
          <a:noFill/>
        </p:spPr>
        <p:txBody>
          <a:bodyPr wrap="none" rtlCol="0">
            <a:spAutoFit/>
          </a:bodyPr>
          <a:lstStyle/>
          <a:p>
            <a:r>
              <a:rPr lang="en-US" dirty="0" smtClean="0">
                <a:solidFill>
                  <a:srgbClr val="0070C0"/>
                </a:solidFill>
              </a:rPr>
              <a:t>We're collecting the integrated sample through the defined period of collecting.</a:t>
            </a:r>
            <a:endParaRPr lang="hr-HR" dirty="0">
              <a:solidFill>
                <a:srgbClr val="0070C0"/>
              </a:solidFill>
            </a:endParaRPr>
          </a:p>
        </p:txBody>
      </p:sp>
      <p:sp>
        <p:nvSpPr>
          <p:cNvPr id="15" name="TekstniOkvir 14"/>
          <p:cNvSpPr txBox="1"/>
          <p:nvPr/>
        </p:nvSpPr>
        <p:spPr>
          <a:xfrm>
            <a:off x="604912" y="3038622"/>
            <a:ext cx="8211830" cy="646331"/>
          </a:xfrm>
          <a:prstGeom prst="rect">
            <a:avLst/>
          </a:prstGeom>
          <a:noFill/>
        </p:spPr>
        <p:txBody>
          <a:bodyPr wrap="square" rtlCol="0">
            <a:spAutoFit/>
          </a:bodyPr>
          <a:lstStyle/>
          <a:p>
            <a:r>
              <a:rPr lang="en-US" dirty="0" smtClean="0">
                <a:solidFill>
                  <a:srgbClr val="0070C0"/>
                </a:solidFill>
              </a:rPr>
              <a:t>Particles are accumulated closely so the possible chemical reactions between particles, as well as between the particles and the surface.</a:t>
            </a:r>
            <a:endParaRPr lang="hr-HR" dirty="0"/>
          </a:p>
        </p:txBody>
      </p:sp>
      <p:sp>
        <p:nvSpPr>
          <p:cNvPr id="16" name="TekstniOkvir 15"/>
          <p:cNvSpPr txBox="1"/>
          <p:nvPr/>
        </p:nvSpPr>
        <p:spPr>
          <a:xfrm>
            <a:off x="647113" y="3803446"/>
            <a:ext cx="8237005" cy="1200329"/>
          </a:xfrm>
          <a:prstGeom prst="rect">
            <a:avLst/>
          </a:prstGeom>
          <a:noFill/>
        </p:spPr>
        <p:txBody>
          <a:bodyPr wrap="square" rtlCol="0">
            <a:spAutoFit/>
          </a:bodyPr>
          <a:lstStyle/>
          <a:p>
            <a:r>
              <a:rPr lang="en-US" dirty="0" smtClean="0">
                <a:solidFill>
                  <a:srgbClr val="0070C0"/>
                </a:solidFill>
              </a:rPr>
              <a:t>Due to the norm EN 12341:2014 prescribed conditioning samples terms of air temperature, air pressure and relative humidity are altered in relation to the environmental conditions so permit the evaporation and condensation of water and volatile substances.</a:t>
            </a:r>
            <a:endParaRPr lang="hr-HR" dirty="0"/>
          </a:p>
        </p:txBody>
      </p:sp>
      <p:sp>
        <p:nvSpPr>
          <p:cNvPr id="18" name="Title 1"/>
          <p:cNvSpPr>
            <a:spLocks noGrp="1"/>
          </p:cNvSpPr>
          <p:nvPr>
            <p:ph type="title"/>
          </p:nvPr>
        </p:nvSpPr>
        <p:spPr>
          <a:xfrm>
            <a:off x="457200" y="512374"/>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MONITORING OF PARTICULATE MATTER</a:t>
            </a:r>
            <a:endParaRPr lang="hr-HR" sz="2800" b="1" dirty="0" smtClean="0">
              <a:solidFill>
                <a:schemeClr val="tx2"/>
              </a:solidFill>
              <a:effectLst>
                <a:glow>
                  <a:srgbClr val="7F7F7F">
                    <a:alpha val="35000"/>
                  </a:srgbClr>
                </a:glow>
              </a:effectLst>
            </a:endParaRPr>
          </a:p>
        </p:txBody>
      </p:sp>
      <p:pic>
        <p:nvPicPr>
          <p:cNvPr id="19"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55</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9" name="Rectangle 4"/>
          <p:cNvSpPr>
            <a:spLocks noChangeArrowheads="1"/>
          </p:cNvSpPr>
          <p:nvPr/>
        </p:nvSpPr>
        <p:spPr bwMode="auto">
          <a:xfrm>
            <a:off x="756750" y="1690131"/>
            <a:ext cx="7416800" cy="923330"/>
          </a:xfrm>
          <a:prstGeom prst="rect">
            <a:avLst/>
          </a:prstGeom>
          <a:noFill/>
          <a:ln w="9525">
            <a:noFill/>
            <a:miter lim="800000"/>
            <a:headEnd/>
            <a:tailEnd/>
          </a:ln>
        </p:spPr>
        <p:txBody>
          <a:bodyPr anchor="ctr">
            <a:spAutoFit/>
          </a:bodyPr>
          <a:lstStyle/>
          <a:p>
            <a:r>
              <a:rPr lang="en-US" b="1" dirty="0" smtClean="0">
                <a:solidFill>
                  <a:srgbClr val="0070C0"/>
                </a:solidFill>
              </a:rPr>
              <a:t>Collected sample is significantly different from "the cloud particles" from which it was taken, so it raises the question of what we accomplished with the default procedures?</a:t>
            </a:r>
            <a:endParaRPr lang="hr-HR" b="1" dirty="0" smtClean="0">
              <a:solidFill>
                <a:srgbClr val="0070C0"/>
              </a:solidFill>
            </a:endParaRPr>
          </a:p>
        </p:txBody>
      </p:sp>
      <p:sp>
        <p:nvSpPr>
          <p:cNvPr id="10" name="Rectangle 5"/>
          <p:cNvSpPr>
            <a:spLocks noChangeArrowheads="1"/>
          </p:cNvSpPr>
          <p:nvPr/>
        </p:nvSpPr>
        <p:spPr bwMode="auto">
          <a:xfrm>
            <a:off x="267286" y="2775086"/>
            <a:ext cx="8923878" cy="2308324"/>
          </a:xfrm>
          <a:prstGeom prst="rect">
            <a:avLst/>
          </a:prstGeom>
          <a:noFill/>
          <a:ln w="9525">
            <a:noFill/>
            <a:miter lim="800000"/>
            <a:headEnd/>
            <a:tailEnd/>
          </a:ln>
        </p:spPr>
        <p:txBody>
          <a:bodyPr wrap="square" anchor="ctr">
            <a:spAutoFit/>
          </a:bodyPr>
          <a:lstStyle/>
          <a:p>
            <a:pPr>
              <a:buFontTx/>
              <a:buChar char="•"/>
              <a:tabLst>
                <a:tab pos="685800" algn="l"/>
              </a:tabLst>
            </a:pPr>
            <a:r>
              <a:rPr lang="en-US" b="1" dirty="0" smtClean="0">
                <a:solidFill>
                  <a:srgbClr val="0070C0"/>
                </a:solidFill>
              </a:rPr>
              <a:t>Uniformity procedure which allows the comparison of the results obtained by the "around the world".</a:t>
            </a:r>
            <a:endParaRPr lang="hr-HR" b="1" dirty="0" smtClean="0">
              <a:solidFill>
                <a:srgbClr val="0070C0"/>
              </a:solidFill>
            </a:endParaRPr>
          </a:p>
          <a:p>
            <a:pPr>
              <a:buFontTx/>
              <a:buChar char="•"/>
              <a:tabLst>
                <a:tab pos="685800" algn="l"/>
              </a:tabLst>
            </a:pPr>
            <a:r>
              <a:rPr lang="en-US" b="1" dirty="0" smtClean="0">
                <a:solidFill>
                  <a:srgbClr val="0070C0"/>
                </a:solidFill>
              </a:rPr>
              <a:t>A good base for further statistical analysis.</a:t>
            </a:r>
            <a:endParaRPr lang="hr-HR" b="1" dirty="0" smtClean="0">
              <a:solidFill>
                <a:srgbClr val="0070C0"/>
              </a:solidFill>
            </a:endParaRPr>
          </a:p>
          <a:p>
            <a:pPr>
              <a:buFontTx/>
              <a:buChar char="•"/>
              <a:tabLst>
                <a:tab pos="685800" algn="l"/>
              </a:tabLst>
            </a:pPr>
            <a:r>
              <a:rPr lang="en-US" b="1" dirty="0" smtClean="0">
                <a:solidFill>
                  <a:srgbClr val="0070C0"/>
                </a:solidFill>
              </a:rPr>
              <a:t>The possibility of conducting</a:t>
            </a:r>
            <a:r>
              <a:rPr lang="hr-HR" b="1" dirty="0" smtClean="0">
                <a:solidFill>
                  <a:srgbClr val="0070C0"/>
                </a:solidFill>
              </a:rPr>
              <a:t> </a:t>
            </a:r>
            <a:r>
              <a:rPr lang="en-US" b="1" dirty="0" smtClean="0">
                <a:solidFill>
                  <a:srgbClr val="0070C0"/>
                </a:solidFill>
              </a:rPr>
              <a:t>uniform epidemiologic studies and meta studies.</a:t>
            </a:r>
          </a:p>
          <a:p>
            <a:pPr>
              <a:buFontTx/>
              <a:buChar char="•"/>
              <a:tabLst>
                <a:tab pos="685800" algn="l"/>
              </a:tabLst>
            </a:pPr>
            <a:r>
              <a:rPr lang="en-US" b="1" dirty="0" smtClean="0">
                <a:solidFill>
                  <a:srgbClr val="0070C0"/>
                </a:solidFill>
              </a:rPr>
              <a:t>Planning and implementation of uniform and simultaneous measures to reduce pollution levels.</a:t>
            </a:r>
            <a:endParaRPr lang="hr-HR" b="1" dirty="0" smtClean="0">
              <a:solidFill>
                <a:srgbClr val="0070C0"/>
              </a:solidFill>
            </a:endParaRPr>
          </a:p>
          <a:p>
            <a:pPr>
              <a:buFontTx/>
              <a:buChar char="•"/>
              <a:tabLst>
                <a:tab pos="685800" algn="l"/>
              </a:tabLst>
            </a:pPr>
            <a:r>
              <a:rPr lang="hr-HR" b="1" dirty="0" smtClean="0">
                <a:solidFill>
                  <a:srgbClr val="0070C0"/>
                </a:solidFill>
              </a:rPr>
              <a:t>The unique legislative</a:t>
            </a:r>
          </a:p>
          <a:p>
            <a:pPr>
              <a:buFontTx/>
              <a:buChar char="•"/>
              <a:tabLst>
                <a:tab pos="685800" algn="l"/>
              </a:tabLst>
            </a:pPr>
            <a:r>
              <a:rPr lang="hr-HR" b="1" dirty="0" smtClean="0">
                <a:solidFill>
                  <a:srgbClr val="0070C0"/>
                </a:solidFill>
              </a:rPr>
              <a:t>Unique control levels of air pollution.</a:t>
            </a:r>
            <a:endParaRPr lang="en-GB" b="1" dirty="0">
              <a:solidFill>
                <a:srgbClr val="0070C0"/>
              </a:solidFill>
            </a:endParaRPr>
          </a:p>
        </p:txBody>
      </p:sp>
      <p:sp>
        <p:nvSpPr>
          <p:cNvPr id="13" name="Title 1"/>
          <p:cNvSpPr>
            <a:spLocks noGrp="1"/>
          </p:cNvSpPr>
          <p:nvPr>
            <p:ph type="title"/>
          </p:nvPr>
        </p:nvSpPr>
        <p:spPr>
          <a:xfrm>
            <a:off x="457200" y="512374"/>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MONITORING OF PARTICULATE MATTER</a:t>
            </a:r>
            <a:endParaRPr lang="hr-HR" sz="2800" b="1" dirty="0" smtClean="0">
              <a:solidFill>
                <a:schemeClr val="tx2"/>
              </a:solidFill>
              <a:effectLst>
                <a:glow>
                  <a:srgbClr val="7F7F7F">
                    <a:alpha val="35000"/>
                  </a:srgbClr>
                </a:glow>
              </a:effectLst>
            </a:endParaRPr>
          </a:p>
        </p:txBody>
      </p:sp>
      <p:pic>
        <p:nvPicPr>
          <p:cNvPr id="14" name="Picture 3"/>
          <p:cNvPicPr>
            <a:picLocks noChangeAspect="1" noChangeArrowheads="1"/>
          </p:cNvPicPr>
          <p:nvPr/>
        </p:nvPicPr>
        <p:blipFill>
          <a:blip r:embed="rId3" cstate="print"/>
          <a:srcRect/>
          <a:stretch>
            <a:fillRect/>
          </a:stretch>
        </p:blipFill>
        <p:spPr bwMode="auto">
          <a:xfrm>
            <a:off x="12914" y="6077688"/>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56</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6" name="TekstniOkvir 15"/>
          <p:cNvSpPr txBox="1"/>
          <p:nvPr/>
        </p:nvSpPr>
        <p:spPr>
          <a:xfrm>
            <a:off x="1819275" y="1314450"/>
            <a:ext cx="5060616" cy="369332"/>
          </a:xfrm>
          <a:prstGeom prst="rect">
            <a:avLst/>
          </a:prstGeom>
          <a:noFill/>
        </p:spPr>
        <p:txBody>
          <a:bodyPr wrap="none" rtlCol="0">
            <a:spAutoFit/>
          </a:bodyPr>
          <a:lstStyle/>
          <a:p>
            <a:r>
              <a:rPr lang="en-US" b="1" dirty="0" smtClean="0">
                <a:solidFill>
                  <a:srgbClr val="0070C0"/>
                </a:solidFill>
              </a:rPr>
              <a:t>Testing equivalence of results (PM 2.5) – example 1</a:t>
            </a:r>
            <a:endParaRPr lang="hr-HR" b="1" dirty="0">
              <a:solidFill>
                <a:srgbClr val="0070C0"/>
              </a:solidFill>
            </a:endParaRPr>
          </a:p>
        </p:txBody>
      </p:sp>
      <p:sp>
        <p:nvSpPr>
          <p:cNvPr id="20" name="Pravokutnik 19"/>
          <p:cNvSpPr/>
          <p:nvPr/>
        </p:nvSpPr>
        <p:spPr>
          <a:xfrm>
            <a:off x="542925" y="1781086"/>
            <a:ext cx="8324850" cy="923330"/>
          </a:xfrm>
          <a:prstGeom prst="rect">
            <a:avLst/>
          </a:prstGeom>
        </p:spPr>
        <p:txBody>
          <a:bodyPr wrap="square">
            <a:spAutoFit/>
          </a:bodyPr>
          <a:lstStyle/>
          <a:p>
            <a:r>
              <a:rPr lang="en-US" dirty="0" smtClean="0">
                <a:solidFill>
                  <a:srgbClr val="0070C0"/>
                </a:solidFill>
              </a:rPr>
              <a:t>A comparison of the original and the seasonally corrected data of certain reference SEQ47/50 </a:t>
            </a:r>
            <a:r>
              <a:rPr lang="hr-HR" dirty="0" smtClean="0">
                <a:solidFill>
                  <a:srgbClr val="0070C0"/>
                </a:solidFill>
              </a:rPr>
              <a:t>by </a:t>
            </a:r>
            <a:r>
              <a:rPr lang="en-US" dirty="0" smtClean="0">
                <a:solidFill>
                  <a:srgbClr val="0070C0"/>
                </a:solidFill>
              </a:rPr>
              <a:t>collector and automatic </a:t>
            </a:r>
            <a:r>
              <a:rPr lang="hr-HR" dirty="0" smtClean="0">
                <a:solidFill>
                  <a:srgbClr val="0070C0"/>
                </a:solidFill>
              </a:rPr>
              <a:t>a</a:t>
            </a:r>
            <a:r>
              <a:rPr lang="en-US" dirty="0" err="1" smtClean="0">
                <a:solidFill>
                  <a:srgbClr val="0070C0"/>
                </a:solidFill>
              </a:rPr>
              <a:t>nalyzer</a:t>
            </a:r>
            <a:r>
              <a:rPr lang="en-US" dirty="0" smtClean="0">
                <a:solidFill>
                  <a:srgbClr val="0070C0"/>
                </a:solidFill>
              </a:rPr>
              <a:t> for the PM 2.5 fraction during 2014. and 2015. </a:t>
            </a:r>
            <a:endParaRPr lang="hr-HR" dirty="0">
              <a:solidFill>
                <a:srgbClr val="0070C0"/>
              </a:solidFill>
            </a:endParaRPr>
          </a:p>
        </p:txBody>
      </p:sp>
      <p:graphicFrame>
        <p:nvGraphicFramePr>
          <p:cNvPr id="21" name="Tablica 20"/>
          <p:cNvGraphicFramePr>
            <a:graphicFrameLocks noGrp="1"/>
          </p:cNvGraphicFramePr>
          <p:nvPr/>
        </p:nvGraphicFramePr>
        <p:xfrm>
          <a:off x="1470660" y="2668905"/>
          <a:ext cx="5554980" cy="3139440"/>
        </p:xfrm>
        <a:graphic>
          <a:graphicData uri="http://schemas.openxmlformats.org/drawingml/2006/table">
            <a:tbl>
              <a:tblPr/>
              <a:tblGrid>
                <a:gridCol w="1835785">
                  <a:extLst>
                    <a:ext uri="{9D8B030D-6E8A-4147-A177-3AD203B41FA5}">
                      <a16:colId xmlns:a16="http://schemas.microsoft.com/office/drawing/2014/main" val="20000"/>
                    </a:ext>
                  </a:extLst>
                </a:gridCol>
                <a:gridCol w="1911350">
                  <a:extLst>
                    <a:ext uri="{9D8B030D-6E8A-4147-A177-3AD203B41FA5}">
                      <a16:colId xmlns:a16="http://schemas.microsoft.com/office/drawing/2014/main" val="20001"/>
                    </a:ext>
                  </a:extLst>
                </a:gridCol>
                <a:gridCol w="1807845">
                  <a:extLst>
                    <a:ext uri="{9D8B030D-6E8A-4147-A177-3AD203B41FA5}">
                      <a16:colId xmlns:a16="http://schemas.microsoft.com/office/drawing/2014/main" val="20002"/>
                    </a:ext>
                  </a:extLst>
                </a:gridCol>
              </a:tblGrid>
              <a:tr h="0">
                <a:tc>
                  <a:txBody>
                    <a:bodyPr/>
                    <a:lstStyle/>
                    <a:p>
                      <a:pPr algn="ctr">
                        <a:spcAft>
                          <a:spcPts val="0"/>
                        </a:spcAft>
                      </a:pPr>
                      <a:r>
                        <a:rPr lang="hr-HR" sz="1200" b="1" dirty="0" smtClean="0">
                          <a:solidFill>
                            <a:schemeClr val="accent1">
                              <a:lumMod val="75000"/>
                            </a:schemeClr>
                          </a:solidFill>
                        </a:rPr>
                        <a:t>Original data</a:t>
                      </a:r>
                      <a:endParaRPr lang="hr-HR" sz="1200" b="1" dirty="0">
                        <a:solidFill>
                          <a:schemeClr val="accent1">
                            <a:lumMod val="75000"/>
                          </a:schemeClr>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b="1" dirty="0" smtClean="0">
                          <a:solidFill>
                            <a:srgbClr val="0070C0"/>
                          </a:solidFill>
                          <a:latin typeface="Times New Roman"/>
                          <a:ea typeface="Times New Roman"/>
                          <a:cs typeface="Times New Roman"/>
                        </a:rPr>
                        <a:t>Corrective data</a:t>
                      </a: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b="1" dirty="0" smtClean="0">
                          <a:solidFill>
                            <a:srgbClr val="0070C0"/>
                          </a:solidFill>
                          <a:latin typeface="Times New Roman"/>
                          <a:ea typeface="Times New Roman"/>
                          <a:cs typeface="Times New Roman"/>
                        </a:rPr>
                        <a:t>Corrective function</a:t>
                      </a: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gridSpan="3">
                  <a:txBody>
                    <a:bodyPr/>
                    <a:lstStyle/>
                    <a:p>
                      <a:pPr algn="ctr">
                        <a:spcBef>
                          <a:spcPts val="600"/>
                        </a:spcBef>
                        <a:spcAft>
                          <a:spcPts val="600"/>
                        </a:spcAft>
                      </a:pPr>
                      <a:r>
                        <a:rPr lang="hr-HR" sz="1200" dirty="0" smtClean="0">
                          <a:solidFill>
                            <a:srgbClr val="0070C0"/>
                          </a:solidFill>
                          <a:latin typeface="Times New Roman"/>
                          <a:ea typeface="Times New Roman"/>
                          <a:cs typeface="Times New Roman"/>
                        </a:rPr>
                        <a:t>Winter </a:t>
                      </a:r>
                      <a:r>
                        <a:rPr lang="hr-HR" sz="1200" dirty="0">
                          <a:solidFill>
                            <a:srgbClr val="0070C0"/>
                          </a:solidFill>
                          <a:latin typeface="Times New Roman"/>
                          <a:ea typeface="Times New Roman"/>
                          <a:cs typeface="Times New Roman"/>
                        </a:rPr>
                        <a:t>; N = 90 ; R</a:t>
                      </a:r>
                      <a:r>
                        <a:rPr lang="hr-HR" sz="1200" baseline="30000" dirty="0">
                          <a:solidFill>
                            <a:srgbClr val="0070C0"/>
                          </a:solidFill>
                          <a:latin typeface="Times New Roman"/>
                          <a:ea typeface="Times New Roman"/>
                          <a:cs typeface="Times New Roman"/>
                        </a:rPr>
                        <a:t>2</a:t>
                      </a:r>
                      <a:r>
                        <a:rPr lang="hr-HR" sz="1200" dirty="0">
                          <a:solidFill>
                            <a:srgbClr val="0070C0"/>
                          </a:solidFill>
                          <a:latin typeface="Times New Roman"/>
                          <a:ea typeface="Times New Roman"/>
                          <a:cs typeface="Times New Roman"/>
                        </a:rPr>
                        <a:t> = 0,935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hr-HR"/>
                    </a:p>
                  </a:txBody>
                  <a:tcPr/>
                </a:tc>
                <a:tc hMerge="1">
                  <a:txBody>
                    <a:bodyPr/>
                    <a:lstStyle/>
                    <a:p>
                      <a:endParaRPr lang="hr-HR"/>
                    </a:p>
                  </a:txBody>
                  <a:tcPr/>
                </a:tc>
                <a:extLst>
                  <a:ext uri="{0D108BD9-81ED-4DB2-BD59-A6C34878D82A}">
                    <a16:rowId xmlns:a16="http://schemas.microsoft.com/office/drawing/2014/main" val="10001"/>
                  </a:ext>
                </a:extLst>
              </a:tr>
              <a:tr h="0">
                <a:tc>
                  <a:txBody>
                    <a:bodyPr/>
                    <a:lstStyle/>
                    <a:p>
                      <a:pPr algn="ctr">
                        <a:spcAft>
                          <a:spcPts val="0"/>
                        </a:spcAft>
                      </a:pPr>
                      <a:r>
                        <a:rPr lang="hr-HR" sz="1200" dirty="0">
                          <a:solidFill>
                            <a:srgbClr val="0070C0"/>
                          </a:solidFill>
                          <a:latin typeface="Times New Roman"/>
                          <a:ea typeface="Times New Roman"/>
                          <a:cs typeface="Times New Roman"/>
                        </a:rPr>
                        <a:t>y = 0,699x + 1,880</a:t>
                      </a:r>
                    </a:p>
                    <a:p>
                      <a:pPr algn="ctr">
                        <a:spcAft>
                          <a:spcPts val="0"/>
                        </a:spcAft>
                      </a:pPr>
                      <a:r>
                        <a:rPr lang="hr-HR" sz="1200" dirty="0">
                          <a:solidFill>
                            <a:srgbClr val="FF0000"/>
                          </a:solidFill>
                          <a:latin typeface="Times New Roman"/>
                          <a:ea typeface="Times New Roman"/>
                          <a:cs typeface="Times New Roman"/>
                        </a:rPr>
                        <a:t>U = 76,2 %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 = 1,012x – 0,705</a:t>
                      </a:r>
                    </a:p>
                    <a:p>
                      <a:pPr algn="ctr">
                        <a:spcAft>
                          <a:spcPts val="0"/>
                        </a:spcAft>
                      </a:pPr>
                      <a:r>
                        <a:rPr lang="hr-HR" sz="1200" dirty="0">
                          <a:solidFill>
                            <a:srgbClr val="FF0000"/>
                          </a:solidFill>
                          <a:latin typeface="Times New Roman"/>
                          <a:ea typeface="Times New Roman"/>
                          <a:cs typeface="Times New Roman"/>
                        </a:rPr>
                        <a:t>U = 89,2 %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a:solidFill>
                            <a:srgbClr val="0070C0"/>
                          </a:solidFill>
                          <a:latin typeface="Times New Roman"/>
                          <a:ea typeface="Times New Roman"/>
                          <a:cs typeface="Times New Roman"/>
                        </a:rPr>
                        <a:t>y</a:t>
                      </a:r>
                      <a:r>
                        <a:rPr lang="hr-HR" sz="1200" baseline="-25000">
                          <a:solidFill>
                            <a:srgbClr val="0070C0"/>
                          </a:solidFill>
                          <a:latin typeface="Times New Roman"/>
                          <a:ea typeface="Times New Roman"/>
                          <a:cs typeface="Times New Roman"/>
                        </a:rPr>
                        <a:t>1</a:t>
                      </a:r>
                      <a:r>
                        <a:rPr lang="hr-HR" sz="1200">
                          <a:solidFill>
                            <a:srgbClr val="0070C0"/>
                          </a:solidFill>
                          <a:latin typeface="Times New Roman"/>
                          <a:ea typeface="Times New Roman"/>
                          <a:cs typeface="Times New Roman"/>
                        </a:rPr>
                        <a:t> = 1,430y – 2,688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gridSpan="3">
                  <a:txBody>
                    <a:bodyPr/>
                    <a:lstStyle/>
                    <a:p>
                      <a:pPr algn="ctr">
                        <a:spcBef>
                          <a:spcPts val="600"/>
                        </a:spcBef>
                        <a:spcAft>
                          <a:spcPts val="600"/>
                        </a:spcAft>
                      </a:pPr>
                      <a:r>
                        <a:rPr lang="hr-HR" sz="1200" dirty="0" smtClean="0">
                          <a:solidFill>
                            <a:srgbClr val="0070C0"/>
                          </a:solidFill>
                          <a:latin typeface="Times New Roman"/>
                          <a:ea typeface="Times New Roman"/>
                          <a:cs typeface="Times New Roman"/>
                        </a:rPr>
                        <a:t>Spring </a:t>
                      </a:r>
                      <a:r>
                        <a:rPr lang="hr-HR" sz="1200" dirty="0">
                          <a:solidFill>
                            <a:srgbClr val="0070C0"/>
                          </a:solidFill>
                          <a:latin typeface="Times New Roman"/>
                          <a:ea typeface="Times New Roman"/>
                          <a:cs typeface="Times New Roman"/>
                        </a:rPr>
                        <a:t>; N = 91 ; R</a:t>
                      </a:r>
                      <a:r>
                        <a:rPr lang="hr-HR" sz="1200" baseline="30000" dirty="0">
                          <a:solidFill>
                            <a:srgbClr val="0070C0"/>
                          </a:solidFill>
                          <a:latin typeface="Times New Roman"/>
                          <a:ea typeface="Times New Roman"/>
                          <a:cs typeface="Times New Roman"/>
                        </a:rPr>
                        <a:t>2</a:t>
                      </a:r>
                      <a:r>
                        <a:rPr lang="hr-HR" sz="1200" dirty="0">
                          <a:solidFill>
                            <a:srgbClr val="0070C0"/>
                          </a:solidFill>
                          <a:latin typeface="Times New Roman"/>
                          <a:ea typeface="Times New Roman"/>
                          <a:cs typeface="Times New Roman"/>
                        </a:rPr>
                        <a:t> = 0,804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hr-HR"/>
                    </a:p>
                  </a:txBody>
                  <a:tcPr/>
                </a:tc>
                <a:tc hMerge="1">
                  <a:txBody>
                    <a:bodyPr/>
                    <a:lstStyle/>
                    <a:p>
                      <a:endParaRPr lang="hr-HR"/>
                    </a:p>
                  </a:txBody>
                  <a:tcPr/>
                </a:tc>
                <a:extLst>
                  <a:ext uri="{0D108BD9-81ED-4DB2-BD59-A6C34878D82A}">
                    <a16:rowId xmlns:a16="http://schemas.microsoft.com/office/drawing/2014/main" val="10003"/>
                  </a:ext>
                </a:extLst>
              </a:tr>
              <a:tr h="0">
                <a:tc>
                  <a:txBody>
                    <a:bodyPr/>
                    <a:lstStyle/>
                    <a:p>
                      <a:pPr algn="ctr">
                        <a:spcAft>
                          <a:spcPts val="0"/>
                        </a:spcAft>
                      </a:pPr>
                      <a:r>
                        <a:rPr lang="hr-HR" sz="1200" dirty="0">
                          <a:solidFill>
                            <a:srgbClr val="0070C0"/>
                          </a:solidFill>
                          <a:latin typeface="Times New Roman"/>
                          <a:ea typeface="Times New Roman"/>
                          <a:cs typeface="Times New Roman"/>
                        </a:rPr>
                        <a:t>y = 0,591x + 0,747</a:t>
                      </a:r>
                    </a:p>
                    <a:p>
                      <a:pPr algn="ctr">
                        <a:spcAft>
                          <a:spcPts val="0"/>
                        </a:spcAft>
                      </a:pPr>
                      <a:r>
                        <a:rPr lang="hr-HR" sz="1200" dirty="0">
                          <a:solidFill>
                            <a:srgbClr val="FF0000"/>
                          </a:solidFill>
                          <a:latin typeface="Times New Roman"/>
                          <a:ea typeface="Times New Roman"/>
                          <a:cs typeface="Times New Roman"/>
                        </a:rPr>
                        <a:t>U = 77,5 %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 = 1,058x – 0,840</a:t>
                      </a:r>
                    </a:p>
                    <a:p>
                      <a:pPr algn="ctr">
                        <a:spcAft>
                          <a:spcPts val="0"/>
                        </a:spcAft>
                      </a:pPr>
                      <a:r>
                        <a:rPr lang="hr-HR" sz="1200" dirty="0">
                          <a:solidFill>
                            <a:srgbClr val="FF0000"/>
                          </a:solidFill>
                          <a:latin typeface="Times New Roman"/>
                          <a:ea typeface="Times New Roman"/>
                          <a:cs typeface="Times New Roman"/>
                        </a:rPr>
                        <a:t>U = 30,4 %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a:solidFill>
                            <a:srgbClr val="0070C0"/>
                          </a:solidFill>
                          <a:latin typeface="Times New Roman"/>
                          <a:ea typeface="Times New Roman"/>
                          <a:cs typeface="Times New Roman"/>
                        </a:rPr>
                        <a:t>y</a:t>
                      </a:r>
                      <a:r>
                        <a:rPr lang="hr-HR" sz="1200" baseline="-25000">
                          <a:solidFill>
                            <a:srgbClr val="0070C0"/>
                          </a:solidFill>
                          <a:latin typeface="Times New Roman"/>
                          <a:ea typeface="Times New Roman"/>
                          <a:cs typeface="Times New Roman"/>
                        </a:rPr>
                        <a:t>1</a:t>
                      </a:r>
                      <a:r>
                        <a:rPr lang="hr-HR" sz="1200">
                          <a:solidFill>
                            <a:srgbClr val="0070C0"/>
                          </a:solidFill>
                          <a:latin typeface="Times New Roman"/>
                          <a:ea typeface="Times New Roman"/>
                          <a:cs typeface="Times New Roman"/>
                        </a:rPr>
                        <a:t> = 1,692y – 1,264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gridSpan="3">
                  <a:txBody>
                    <a:bodyPr/>
                    <a:lstStyle/>
                    <a:p>
                      <a:pPr algn="ctr">
                        <a:spcBef>
                          <a:spcPts val="600"/>
                        </a:spcBef>
                        <a:spcAft>
                          <a:spcPts val="600"/>
                        </a:spcAft>
                      </a:pPr>
                      <a:r>
                        <a:rPr lang="hr-HR" sz="1200" dirty="0" smtClean="0">
                          <a:solidFill>
                            <a:srgbClr val="0070C0"/>
                          </a:solidFill>
                          <a:latin typeface="Times New Roman"/>
                          <a:ea typeface="Times New Roman"/>
                          <a:cs typeface="Times New Roman"/>
                        </a:rPr>
                        <a:t>Summer </a:t>
                      </a:r>
                      <a:r>
                        <a:rPr lang="hr-HR" sz="1200" dirty="0">
                          <a:solidFill>
                            <a:srgbClr val="0070C0"/>
                          </a:solidFill>
                          <a:latin typeface="Times New Roman"/>
                          <a:ea typeface="Times New Roman"/>
                          <a:cs typeface="Times New Roman"/>
                        </a:rPr>
                        <a:t>; N = 92 ; R</a:t>
                      </a:r>
                      <a:r>
                        <a:rPr lang="hr-HR" sz="1200" baseline="30000" dirty="0">
                          <a:solidFill>
                            <a:srgbClr val="0070C0"/>
                          </a:solidFill>
                          <a:latin typeface="Times New Roman"/>
                          <a:ea typeface="Times New Roman"/>
                          <a:cs typeface="Times New Roman"/>
                        </a:rPr>
                        <a:t>2</a:t>
                      </a:r>
                      <a:r>
                        <a:rPr lang="hr-HR" sz="1200" dirty="0">
                          <a:solidFill>
                            <a:srgbClr val="0070C0"/>
                          </a:solidFill>
                          <a:latin typeface="Times New Roman"/>
                          <a:ea typeface="Times New Roman"/>
                          <a:cs typeface="Times New Roman"/>
                        </a:rPr>
                        <a:t> = 0,627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hr-HR"/>
                    </a:p>
                  </a:txBody>
                  <a:tcPr/>
                </a:tc>
                <a:tc hMerge="1">
                  <a:txBody>
                    <a:bodyPr/>
                    <a:lstStyle/>
                    <a:p>
                      <a:endParaRPr lang="hr-HR"/>
                    </a:p>
                  </a:txBody>
                  <a:tcPr/>
                </a:tc>
                <a:extLst>
                  <a:ext uri="{0D108BD9-81ED-4DB2-BD59-A6C34878D82A}">
                    <a16:rowId xmlns:a16="http://schemas.microsoft.com/office/drawing/2014/main" val="10005"/>
                  </a:ext>
                </a:extLst>
              </a:tr>
              <a:tr h="0">
                <a:tc>
                  <a:txBody>
                    <a:bodyPr/>
                    <a:lstStyle/>
                    <a:p>
                      <a:pPr algn="ctr">
                        <a:spcAft>
                          <a:spcPts val="0"/>
                        </a:spcAft>
                      </a:pPr>
                      <a:r>
                        <a:rPr lang="hr-HR" sz="1200" dirty="0">
                          <a:solidFill>
                            <a:srgbClr val="0070C0"/>
                          </a:solidFill>
                          <a:latin typeface="Times New Roman"/>
                          <a:ea typeface="Times New Roman"/>
                          <a:cs typeface="Times New Roman"/>
                        </a:rPr>
                        <a:t>y = 0,512x + 1,826</a:t>
                      </a:r>
                    </a:p>
                    <a:p>
                      <a:pPr algn="ctr">
                        <a:spcAft>
                          <a:spcPts val="0"/>
                        </a:spcAft>
                      </a:pPr>
                      <a:r>
                        <a:rPr lang="hr-HR" sz="1200" dirty="0">
                          <a:solidFill>
                            <a:srgbClr val="FF0000"/>
                          </a:solidFill>
                          <a:latin typeface="Times New Roman"/>
                          <a:ea typeface="Times New Roman"/>
                          <a:cs typeface="Times New Roman"/>
                        </a:rPr>
                        <a:t>U = 85,7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 = 1,173x – 2,663</a:t>
                      </a:r>
                    </a:p>
                    <a:p>
                      <a:pPr algn="ctr">
                        <a:spcAft>
                          <a:spcPts val="0"/>
                        </a:spcAft>
                      </a:pPr>
                      <a:r>
                        <a:rPr lang="hr-HR" sz="1200" dirty="0">
                          <a:solidFill>
                            <a:srgbClr val="FF0000"/>
                          </a:solidFill>
                          <a:latin typeface="Times New Roman"/>
                          <a:ea typeface="Times New Roman"/>
                          <a:cs typeface="Times New Roman"/>
                        </a:rPr>
                        <a:t>U = 48,3 %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a:solidFill>
                            <a:srgbClr val="0070C0"/>
                          </a:solidFill>
                          <a:latin typeface="Times New Roman"/>
                          <a:ea typeface="Times New Roman"/>
                          <a:cs typeface="Times New Roman"/>
                        </a:rPr>
                        <a:t>y</a:t>
                      </a:r>
                      <a:r>
                        <a:rPr lang="hr-HR" sz="1200" baseline="-25000">
                          <a:solidFill>
                            <a:srgbClr val="0070C0"/>
                          </a:solidFill>
                          <a:latin typeface="Times New Roman"/>
                          <a:ea typeface="Times New Roman"/>
                          <a:cs typeface="Times New Roman"/>
                        </a:rPr>
                        <a:t>1</a:t>
                      </a:r>
                      <a:r>
                        <a:rPr lang="hr-HR" sz="1200">
                          <a:solidFill>
                            <a:srgbClr val="0070C0"/>
                          </a:solidFill>
                          <a:latin typeface="Times New Roman"/>
                          <a:ea typeface="Times New Roman"/>
                          <a:cs typeface="Times New Roman"/>
                        </a:rPr>
                        <a:t> = 1,954y – 3,569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gridSpan="3">
                  <a:txBody>
                    <a:bodyPr/>
                    <a:lstStyle/>
                    <a:p>
                      <a:pPr algn="ctr">
                        <a:spcBef>
                          <a:spcPts val="600"/>
                        </a:spcBef>
                        <a:spcAft>
                          <a:spcPts val="600"/>
                        </a:spcAft>
                      </a:pPr>
                      <a:r>
                        <a:rPr lang="hr-HR" sz="1200" dirty="0" smtClean="0">
                          <a:solidFill>
                            <a:srgbClr val="0070C0"/>
                          </a:solidFill>
                          <a:latin typeface="Times New Roman"/>
                          <a:ea typeface="Times New Roman"/>
                          <a:cs typeface="Times New Roman"/>
                        </a:rPr>
                        <a:t>Autumn </a:t>
                      </a:r>
                      <a:r>
                        <a:rPr lang="hr-HR" sz="1200" dirty="0">
                          <a:solidFill>
                            <a:srgbClr val="0070C0"/>
                          </a:solidFill>
                          <a:latin typeface="Times New Roman"/>
                          <a:ea typeface="Times New Roman"/>
                          <a:cs typeface="Times New Roman"/>
                        </a:rPr>
                        <a:t>; N = 89 ; R</a:t>
                      </a:r>
                      <a:r>
                        <a:rPr lang="hr-HR" sz="1200" baseline="30000" dirty="0">
                          <a:solidFill>
                            <a:srgbClr val="0070C0"/>
                          </a:solidFill>
                          <a:latin typeface="Times New Roman"/>
                          <a:ea typeface="Times New Roman"/>
                          <a:cs typeface="Times New Roman"/>
                        </a:rPr>
                        <a:t>2</a:t>
                      </a:r>
                      <a:r>
                        <a:rPr lang="hr-HR" sz="1200" dirty="0">
                          <a:solidFill>
                            <a:srgbClr val="0070C0"/>
                          </a:solidFill>
                          <a:latin typeface="Times New Roman"/>
                          <a:ea typeface="Times New Roman"/>
                          <a:cs typeface="Times New Roman"/>
                        </a:rPr>
                        <a:t> = 0,945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hr-HR"/>
                    </a:p>
                  </a:txBody>
                  <a:tcPr/>
                </a:tc>
                <a:tc hMerge="1">
                  <a:txBody>
                    <a:bodyPr/>
                    <a:lstStyle/>
                    <a:p>
                      <a:endParaRPr lang="hr-HR"/>
                    </a:p>
                  </a:txBody>
                  <a:tcPr/>
                </a:tc>
                <a:extLst>
                  <a:ext uri="{0D108BD9-81ED-4DB2-BD59-A6C34878D82A}">
                    <a16:rowId xmlns:a16="http://schemas.microsoft.com/office/drawing/2014/main" val="10007"/>
                  </a:ext>
                </a:extLst>
              </a:tr>
              <a:tr h="0">
                <a:tc>
                  <a:txBody>
                    <a:bodyPr/>
                    <a:lstStyle/>
                    <a:p>
                      <a:pPr algn="ctr">
                        <a:spcAft>
                          <a:spcPts val="0"/>
                        </a:spcAft>
                      </a:pPr>
                      <a:r>
                        <a:rPr lang="hr-HR" sz="1200" dirty="0">
                          <a:solidFill>
                            <a:srgbClr val="0070C0"/>
                          </a:solidFill>
                          <a:latin typeface="Times New Roman"/>
                          <a:ea typeface="Times New Roman"/>
                          <a:cs typeface="Times New Roman"/>
                        </a:rPr>
                        <a:t>y = 0,670x + 1,173</a:t>
                      </a:r>
                    </a:p>
                    <a:p>
                      <a:pPr algn="ctr">
                        <a:spcAft>
                          <a:spcPts val="0"/>
                        </a:spcAft>
                      </a:pPr>
                      <a:r>
                        <a:rPr lang="hr-HR" sz="1200" dirty="0">
                          <a:solidFill>
                            <a:srgbClr val="FF0000"/>
                          </a:solidFill>
                          <a:latin typeface="Times New Roman"/>
                          <a:ea typeface="Times New Roman"/>
                          <a:cs typeface="Times New Roman"/>
                        </a:rPr>
                        <a:t>U = 74,5 %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 = 1,011x – 0,596</a:t>
                      </a:r>
                    </a:p>
                    <a:p>
                      <a:pPr algn="ctr">
                        <a:spcAft>
                          <a:spcPts val="0"/>
                        </a:spcAft>
                      </a:pPr>
                      <a:r>
                        <a:rPr lang="hr-HR" sz="1200" dirty="0">
                          <a:solidFill>
                            <a:srgbClr val="FF0000"/>
                          </a:solidFill>
                          <a:latin typeface="Times New Roman"/>
                          <a:ea typeface="Times New Roman"/>
                          <a:cs typeface="Times New Roman"/>
                        </a:rPr>
                        <a:t>U = 73,5 %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a:solidFill>
                            <a:srgbClr val="0070C0"/>
                          </a:solidFill>
                          <a:latin typeface="Times New Roman"/>
                          <a:ea typeface="Times New Roman"/>
                          <a:cs typeface="Times New Roman"/>
                        </a:rPr>
                        <a:t>y</a:t>
                      </a:r>
                      <a:r>
                        <a:rPr lang="hr-HR" sz="1200" baseline="-25000">
                          <a:solidFill>
                            <a:srgbClr val="0070C0"/>
                          </a:solidFill>
                          <a:latin typeface="Times New Roman"/>
                          <a:ea typeface="Times New Roman"/>
                          <a:cs typeface="Times New Roman"/>
                        </a:rPr>
                        <a:t>1</a:t>
                      </a:r>
                      <a:r>
                        <a:rPr lang="hr-HR" sz="1200">
                          <a:solidFill>
                            <a:srgbClr val="0070C0"/>
                          </a:solidFill>
                          <a:latin typeface="Times New Roman"/>
                          <a:ea typeface="Times New Roman"/>
                          <a:cs typeface="Times New Roman"/>
                        </a:rPr>
                        <a:t> = 1,492y – 1,750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96240">
                <a:tc gridSpan="3">
                  <a:txBody>
                    <a:bodyPr/>
                    <a:lstStyle/>
                    <a:p>
                      <a:pPr algn="ctr">
                        <a:spcAft>
                          <a:spcPts val="0"/>
                        </a:spcAft>
                      </a:pPr>
                      <a:r>
                        <a:rPr lang="hr-HR" sz="1200" dirty="0" smtClean="0">
                          <a:solidFill>
                            <a:srgbClr val="0070C0"/>
                          </a:solidFill>
                          <a:latin typeface="Times New Roman"/>
                          <a:ea typeface="Times New Roman"/>
                          <a:cs typeface="Times New Roman"/>
                        </a:rPr>
                        <a:t>Year period; </a:t>
                      </a:r>
                      <a:r>
                        <a:rPr lang="hr-HR" sz="1200" dirty="0">
                          <a:solidFill>
                            <a:srgbClr val="0070C0"/>
                          </a:solidFill>
                          <a:latin typeface="Times New Roman"/>
                          <a:ea typeface="Times New Roman"/>
                          <a:cs typeface="Times New Roman"/>
                        </a:rPr>
                        <a:t>N = 362 ; R</a:t>
                      </a:r>
                      <a:r>
                        <a:rPr lang="hr-HR" sz="1200" baseline="30000" dirty="0">
                          <a:solidFill>
                            <a:srgbClr val="0070C0"/>
                          </a:solidFill>
                          <a:latin typeface="Times New Roman"/>
                          <a:ea typeface="Times New Roman"/>
                          <a:cs typeface="Times New Roman"/>
                        </a:rPr>
                        <a:t>2</a:t>
                      </a:r>
                      <a:r>
                        <a:rPr lang="hr-HR" sz="1200" dirty="0">
                          <a:solidFill>
                            <a:srgbClr val="0070C0"/>
                          </a:solidFill>
                          <a:latin typeface="Times New Roman"/>
                          <a:ea typeface="Times New Roman"/>
                          <a:cs typeface="Times New Roman"/>
                        </a:rPr>
                        <a:t> = 0,954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hr-HR"/>
                    </a:p>
                  </a:txBody>
                  <a:tcPr/>
                </a:tc>
                <a:tc hMerge="1">
                  <a:txBody>
                    <a:bodyPr/>
                    <a:lstStyle/>
                    <a:p>
                      <a:endParaRPr lang="hr-HR"/>
                    </a:p>
                  </a:txBody>
                  <a:tcPr/>
                </a:tc>
                <a:extLst>
                  <a:ext uri="{0D108BD9-81ED-4DB2-BD59-A6C34878D82A}">
                    <a16:rowId xmlns:a16="http://schemas.microsoft.com/office/drawing/2014/main" val="10009"/>
                  </a:ext>
                </a:extLst>
              </a:tr>
              <a:tr h="0">
                <a:tc>
                  <a:txBody>
                    <a:bodyPr/>
                    <a:lstStyle/>
                    <a:p>
                      <a:pPr algn="ctr">
                        <a:spcAft>
                          <a:spcPts val="0"/>
                        </a:spcAft>
                      </a:pPr>
                      <a:r>
                        <a:rPr lang="hr-HR" sz="1200" dirty="0">
                          <a:solidFill>
                            <a:srgbClr val="0070C0"/>
                          </a:solidFill>
                          <a:latin typeface="Times New Roman"/>
                          <a:ea typeface="Times New Roman"/>
                          <a:cs typeface="Times New Roman"/>
                        </a:rPr>
                        <a:t>y = 0,704x – 0,289</a:t>
                      </a:r>
                    </a:p>
                    <a:p>
                      <a:pPr algn="ctr">
                        <a:spcAft>
                          <a:spcPts val="0"/>
                        </a:spcAft>
                      </a:pPr>
                      <a:r>
                        <a:rPr lang="hr-HR" sz="1200" dirty="0">
                          <a:solidFill>
                            <a:srgbClr val="FF0000"/>
                          </a:solidFill>
                          <a:latin typeface="Times New Roman"/>
                          <a:ea typeface="Times New Roman"/>
                          <a:cs typeface="Times New Roman"/>
                        </a:rPr>
                        <a:t>U = 75,1 %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 = 1,008x – 0,290</a:t>
                      </a:r>
                    </a:p>
                    <a:p>
                      <a:pPr algn="ctr">
                        <a:spcAft>
                          <a:spcPts val="0"/>
                        </a:spcAft>
                      </a:pPr>
                      <a:r>
                        <a:rPr lang="hr-HR" sz="1200" dirty="0">
                          <a:solidFill>
                            <a:srgbClr val="FF0000"/>
                          </a:solidFill>
                          <a:latin typeface="Times New Roman"/>
                          <a:ea typeface="Times New Roman"/>
                          <a:cs typeface="Times New Roman"/>
                        </a:rPr>
                        <a:t>U = 61,9 %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a:t>
                      </a:r>
                      <a:r>
                        <a:rPr lang="hr-HR" sz="1200" baseline="-25000" dirty="0">
                          <a:solidFill>
                            <a:srgbClr val="0070C0"/>
                          </a:solidFill>
                          <a:latin typeface="Times New Roman"/>
                          <a:ea typeface="Times New Roman"/>
                          <a:cs typeface="Times New Roman"/>
                        </a:rPr>
                        <a:t>1</a:t>
                      </a:r>
                      <a:r>
                        <a:rPr lang="hr-HR" sz="1200" dirty="0">
                          <a:solidFill>
                            <a:srgbClr val="0070C0"/>
                          </a:solidFill>
                          <a:latin typeface="Times New Roman"/>
                          <a:ea typeface="Times New Roman"/>
                          <a:cs typeface="Times New Roman"/>
                        </a:rPr>
                        <a:t> = 1,420y + 0,411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2"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-EQUIVALENCE</a:t>
            </a:r>
          </a:p>
        </p:txBody>
      </p:sp>
      <p:pic>
        <p:nvPicPr>
          <p:cNvPr id="14"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57</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59394" name="Picture 2"/>
          <p:cNvPicPr>
            <a:picLocks noChangeAspect="1" noChangeArrowheads="1"/>
          </p:cNvPicPr>
          <p:nvPr/>
        </p:nvPicPr>
        <p:blipFill>
          <a:blip r:embed="rId3" cstate="print"/>
          <a:srcRect/>
          <a:stretch>
            <a:fillRect/>
          </a:stretch>
        </p:blipFill>
        <p:spPr bwMode="auto">
          <a:xfrm>
            <a:off x="571500" y="2024063"/>
            <a:ext cx="3757613" cy="3473349"/>
          </a:xfrm>
          <a:prstGeom prst="rect">
            <a:avLst/>
          </a:prstGeom>
          <a:noFill/>
          <a:ln w="9525">
            <a:noFill/>
            <a:miter lim="800000"/>
            <a:headEnd/>
            <a:tailEnd/>
          </a:ln>
        </p:spPr>
      </p:pic>
      <p:pic>
        <p:nvPicPr>
          <p:cNvPr id="59395" name="Picture 3"/>
          <p:cNvPicPr>
            <a:picLocks noChangeAspect="1" noChangeArrowheads="1"/>
          </p:cNvPicPr>
          <p:nvPr/>
        </p:nvPicPr>
        <p:blipFill>
          <a:blip r:embed="rId4" cstate="print"/>
          <a:srcRect/>
          <a:stretch>
            <a:fillRect/>
          </a:stretch>
        </p:blipFill>
        <p:spPr bwMode="auto">
          <a:xfrm>
            <a:off x="4605338" y="1981200"/>
            <a:ext cx="3768129" cy="3543300"/>
          </a:xfrm>
          <a:prstGeom prst="rect">
            <a:avLst/>
          </a:prstGeom>
          <a:noFill/>
          <a:ln w="9525">
            <a:noFill/>
            <a:miter lim="800000"/>
            <a:headEnd/>
            <a:tailEnd/>
          </a:ln>
        </p:spPr>
      </p:pic>
      <p:graphicFrame>
        <p:nvGraphicFramePr>
          <p:cNvPr id="14" name="Tablica 13"/>
          <p:cNvGraphicFramePr>
            <a:graphicFrameLocks noGrp="1"/>
          </p:cNvGraphicFramePr>
          <p:nvPr/>
        </p:nvGraphicFramePr>
        <p:xfrm>
          <a:off x="1218247" y="5569585"/>
          <a:ext cx="5869305" cy="576580"/>
        </p:xfrm>
        <a:graphic>
          <a:graphicData uri="http://schemas.openxmlformats.org/drawingml/2006/table">
            <a:tbl>
              <a:tblPr/>
              <a:tblGrid>
                <a:gridCol w="1466850">
                  <a:extLst>
                    <a:ext uri="{9D8B030D-6E8A-4147-A177-3AD203B41FA5}">
                      <a16:colId xmlns:a16="http://schemas.microsoft.com/office/drawing/2014/main" val="20000"/>
                    </a:ext>
                  </a:extLst>
                </a:gridCol>
                <a:gridCol w="1572260">
                  <a:extLst>
                    <a:ext uri="{9D8B030D-6E8A-4147-A177-3AD203B41FA5}">
                      <a16:colId xmlns:a16="http://schemas.microsoft.com/office/drawing/2014/main" val="20001"/>
                    </a:ext>
                  </a:extLst>
                </a:gridCol>
                <a:gridCol w="1362710">
                  <a:extLst>
                    <a:ext uri="{9D8B030D-6E8A-4147-A177-3AD203B41FA5}">
                      <a16:colId xmlns:a16="http://schemas.microsoft.com/office/drawing/2014/main" val="20002"/>
                    </a:ext>
                  </a:extLst>
                </a:gridCol>
                <a:gridCol w="1467485">
                  <a:extLst>
                    <a:ext uri="{9D8B030D-6E8A-4147-A177-3AD203B41FA5}">
                      <a16:colId xmlns:a16="http://schemas.microsoft.com/office/drawing/2014/main" val="20003"/>
                    </a:ext>
                  </a:extLst>
                </a:gridCol>
              </a:tblGrid>
              <a:tr h="288290">
                <a:tc>
                  <a:txBody>
                    <a:bodyPr/>
                    <a:lstStyle/>
                    <a:p>
                      <a:pPr algn="ctr">
                        <a:spcAft>
                          <a:spcPts val="0"/>
                        </a:spcAft>
                      </a:pPr>
                      <a:r>
                        <a:rPr lang="hr-HR" sz="1200" dirty="0" smtClean="0">
                          <a:solidFill>
                            <a:srgbClr val="0070C0"/>
                          </a:solidFill>
                          <a:latin typeface="Times New Roman"/>
                          <a:ea typeface="Times New Roman"/>
                          <a:cs typeface="Times New Roman"/>
                        </a:rPr>
                        <a:t>Reference method</a:t>
                      </a: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smtClean="0">
                          <a:solidFill>
                            <a:srgbClr val="0070C0"/>
                          </a:solidFill>
                          <a:latin typeface="Times New Roman"/>
                          <a:ea typeface="Times New Roman"/>
                          <a:cs typeface="Times New Roman"/>
                        </a:rPr>
                        <a:t>No-reference methods</a:t>
                      </a: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smtClean="0">
                          <a:solidFill>
                            <a:srgbClr val="0070C0"/>
                          </a:solidFill>
                          <a:latin typeface="Times New Roman"/>
                          <a:ea typeface="Times New Roman"/>
                          <a:cs typeface="Times New Roman"/>
                        </a:rPr>
                        <a:t>Annual correction</a:t>
                      </a: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smtClean="0">
                          <a:solidFill>
                            <a:srgbClr val="0070C0"/>
                          </a:solidFill>
                          <a:latin typeface="Times New Roman"/>
                          <a:ea typeface="Times New Roman"/>
                          <a:cs typeface="Times New Roman"/>
                        </a:rPr>
                        <a:t>Seasonal correction</a:t>
                      </a: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8290">
                <a:tc>
                  <a:txBody>
                    <a:bodyPr/>
                    <a:lstStyle/>
                    <a:p>
                      <a:pPr algn="ctr">
                        <a:spcAft>
                          <a:spcPts val="0"/>
                        </a:spcAft>
                      </a:pPr>
                      <a:r>
                        <a:rPr lang="hr-HR" sz="1200" dirty="0">
                          <a:solidFill>
                            <a:srgbClr val="0070C0"/>
                          </a:solidFill>
                          <a:latin typeface="Times New Roman"/>
                          <a:ea typeface="Times New Roman"/>
                          <a:cs typeface="Times New Roman"/>
                        </a:rPr>
                        <a:t>C = </a:t>
                      </a:r>
                      <a:r>
                        <a:rPr lang="hr-HR" sz="1200" dirty="0" smtClean="0">
                          <a:solidFill>
                            <a:srgbClr val="0070C0"/>
                          </a:solidFill>
                          <a:latin typeface="Times New Roman"/>
                          <a:ea typeface="Times New Roman"/>
                          <a:cs typeface="Times New Roman"/>
                        </a:rPr>
                        <a:t>35,6 </a:t>
                      </a:r>
                      <a:r>
                        <a:rPr lang="hr-HR" sz="1200" dirty="0">
                          <a:solidFill>
                            <a:srgbClr val="0070C0"/>
                          </a:solidFill>
                          <a:latin typeface="Times New Roman"/>
                          <a:ea typeface="Times New Roman"/>
                          <a:cs typeface="Times New Roman"/>
                        </a:rPr>
                        <a:t>µg/m</a:t>
                      </a:r>
                      <a:r>
                        <a:rPr lang="hr-HR" sz="1200" baseline="30000" dirty="0">
                          <a:solidFill>
                            <a:srgbClr val="0070C0"/>
                          </a:solidFill>
                          <a:latin typeface="Times New Roman"/>
                          <a:ea typeface="Times New Roman"/>
                          <a:cs typeface="Times New Roman"/>
                        </a:rPr>
                        <a:t>3</a:t>
                      </a: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C = </a:t>
                      </a:r>
                      <a:r>
                        <a:rPr lang="hr-HR" sz="1200" dirty="0" smtClean="0">
                          <a:solidFill>
                            <a:srgbClr val="0070C0"/>
                          </a:solidFill>
                          <a:latin typeface="Times New Roman"/>
                          <a:ea typeface="Times New Roman"/>
                          <a:cs typeface="Times New Roman"/>
                        </a:rPr>
                        <a:t>24,8 </a:t>
                      </a:r>
                      <a:r>
                        <a:rPr lang="hr-HR" sz="1200" dirty="0">
                          <a:solidFill>
                            <a:srgbClr val="0070C0"/>
                          </a:solidFill>
                          <a:latin typeface="Times New Roman"/>
                          <a:ea typeface="Times New Roman"/>
                          <a:cs typeface="Times New Roman"/>
                        </a:rPr>
                        <a:t>µg/m</a:t>
                      </a:r>
                      <a:r>
                        <a:rPr lang="hr-HR" sz="1200" baseline="30000" dirty="0">
                          <a:solidFill>
                            <a:srgbClr val="0070C0"/>
                          </a:solidFill>
                          <a:latin typeface="Times New Roman"/>
                          <a:ea typeface="Times New Roman"/>
                          <a:cs typeface="Times New Roman"/>
                        </a:rPr>
                        <a:t>3</a:t>
                      </a: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C = </a:t>
                      </a:r>
                      <a:r>
                        <a:rPr lang="hr-HR" sz="1200" dirty="0" smtClean="0">
                          <a:solidFill>
                            <a:srgbClr val="0070C0"/>
                          </a:solidFill>
                          <a:latin typeface="Times New Roman"/>
                          <a:ea typeface="Times New Roman"/>
                          <a:cs typeface="Times New Roman"/>
                        </a:rPr>
                        <a:t>35,6 </a:t>
                      </a:r>
                      <a:r>
                        <a:rPr lang="hr-HR" sz="1200" dirty="0">
                          <a:solidFill>
                            <a:srgbClr val="0070C0"/>
                          </a:solidFill>
                          <a:latin typeface="Times New Roman"/>
                          <a:ea typeface="Times New Roman"/>
                          <a:cs typeface="Times New Roman"/>
                        </a:rPr>
                        <a:t>µg/m</a:t>
                      </a:r>
                      <a:r>
                        <a:rPr lang="hr-HR" sz="1200" baseline="30000" dirty="0">
                          <a:solidFill>
                            <a:srgbClr val="0070C0"/>
                          </a:solidFill>
                          <a:latin typeface="Times New Roman"/>
                          <a:ea typeface="Times New Roman"/>
                          <a:cs typeface="Times New Roman"/>
                        </a:rPr>
                        <a:t>3</a:t>
                      </a: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C = </a:t>
                      </a:r>
                      <a:r>
                        <a:rPr lang="hr-HR" sz="1200" dirty="0" smtClean="0">
                          <a:solidFill>
                            <a:srgbClr val="0070C0"/>
                          </a:solidFill>
                          <a:latin typeface="Times New Roman"/>
                          <a:ea typeface="Times New Roman"/>
                          <a:cs typeface="Times New Roman"/>
                        </a:rPr>
                        <a:t>35,6 </a:t>
                      </a:r>
                      <a:r>
                        <a:rPr lang="hr-HR" sz="1200" dirty="0">
                          <a:solidFill>
                            <a:srgbClr val="0070C0"/>
                          </a:solidFill>
                          <a:latin typeface="Times New Roman"/>
                          <a:ea typeface="Times New Roman"/>
                          <a:cs typeface="Times New Roman"/>
                        </a:rPr>
                        <a:t>µg/m</a:t>
                      </a:r>
                      <a:r>
                        <a:rPr lang="hr-HR" sz="1200" baseline="30000" dirty="0">
                          <a:solidFill>
                            <a:srgbClr val="0070C0"/>
                          </a:solidFill>
                          <a:latin typeface="Times New Roman"/>
                          <a:ea typeface="Times New Roman"/>
                          <a:cs typeface="Times New Roman"/>
                        </a:rPr>
                        <a:t>3</a:t>
                      </a: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6" name="TekstniOkvir 15"/>
          <p:cNvSpPr txBox="1"/>
          <p:nvPr/>
        </p:nvSpPr>
        <p:spPr>
          <a:xfrm>
            <a:off x="1828800" y="1438275"/>
            <a:ext cx="5060616" cy="369332"/>
          </a:xfrm>
          <a:prstGeom prst="rect">
            <a:avLst/>
          </a:prstGeom>
          <a:noFill/>
        </p:spPr>
        <p:txBody>
          <a:bodyPr wrap="none" rtlCol="0">
            <a:spAutoFit/>
          </a:bodyPr>
          <a:lstStyle/>
          <a:p>
            <a:r>
              <a:rPr lang="en-US" b="1" smtClean="0">
                <a:solidFill>
                  <a:srgbClr val="0070C0"/>
                </a:solidFill>
              </a:rPr>
              <a:t>Testing equivalence of results (PM 2.5) – example 1</a:t>
            </a:r>
            <a:endParaRPr lang="hr-HR" b="1" dirty="0">
              <a:solidFill>
                <a:srgbClr val="0070C0"/>
              </a:solidFill>
            </a:endParaRPr>
          </a:p>
        </p:txBody>
      </p:sp>
      <p:sp>
        <p:nvSpPr>
          <p:cNvPr id="15"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-EQUIVALENCE</a:t>
            </a:r>
          </a:p>
        </p:txBody>
      </p:sp>
      <p:pic>
        <p:nvPicPr>
          <p:cNvPr id="17" name="Picture 3"/>
          <p:cNvPicPr>
            <a:picLocks noChangeAspect="1" noChangeArrowheads="1"/>
          </p:cNvPicPr>
          <p:nvPr/>
        </p:nvPicPr>
        <p:blipFill>
          <a:blip r:embed="rId5"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58</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6" name="TekstniOkvir 15"/>
          <p:cNvSpPr txBox="1"/>
          <p:nvPr/>
        </p:nvSpPr>
        <p:spPr>
          <a:xfrm>
            <a:off x="1809750" y="1314450"/>
            <a:ext cx="5060616" cy="369332"/>
          </a:xfrm>
          <a:prstGeom prst="rect">
            <a:avLst/>
          </a:prstGeom>
          <a:noFill/>
        </p:spPr>
        <p:txBody>
          <a:bodyPr wrap="none" rtlCol="0">
            <a:spAutoFit/>
          </a:bodyPr>
          <a:lstStyle/>
          <a:p>
            <a:r>
              <a:rPr lang="en-US" b="1" dirty="0" smtClean="0">
                <a:solidFill>
                  <a:srgbClr val="0070C0"/>
                </a:solidFill>
              </a:rPr>
              <a:t>Testing equivalence of results (PM 2.5) – example 2</a:t>
            </a:r>
            <a:endParaRPr lang="hr-HR" b="1" dirty="0">
              <a:solidFill>
                <a:srgbClr val="0070C0"/>
              </a:solidFill>
            </a:endParaRPr>
          </a:p>
        </p:txBody>
      </p:sp>
      <p:sp>
        <p:nvSpPr>
          <p:cNvPr id="15" name="Pravokutnik 14"/>
          <p:cNvSpPr/>
          <p:nvPr/>
        </p:nvSpPr>
        <p:spPr>
          <a:xfrm>
            <a:off x="714375" y="1666786"/>
            <a:ext cx="7915275" cy="646331"/>
          </a:xfrm>
          <a:prstGeom prst="rect">
            <a:avLst/>
          </a:prstGeom>
        </p:spPr>
        <p:txBody>
          <a:bodyPr wrap="square">
            <a:spAutoFit/>
          </a:bodyPr>
          <a:lstStyle/>
          <a:p>
            <a:r>
              <a:rPr lang="en-US" dirty="0" smtClean="0">
                <a:solidFill>
                  <a:srgbClr val="0070C0"/>
                </a:solidFill>
              </a:rPr>
              <a:t>A comparison of the original and the seasonally corrected data of certain reference SEQ47/50 collector and automatic </a:t>
            </a:r>
            <a:r>
              <a:rPr lang="hr-HR" dirty="0" smtClean="0">
                <a:solidFill>
                  <a:srgbClr val="0070C0"/>
                </a:solidFill>
              </a:rPr>
              <a:t>a</a:t>
            </a:r>
            <a:r>
              <a:rPr lang="en-US" dirty="0" err="1" smtClean="0">
                <a:solidFill>
                  <a:srgbClr val="0070C0"/>
                </a:solidFill>
              </a:rPr>
              <a:t>nalyzer</a:t>
            </a:r>
            <a:r>
              <a:rPr lang="en-US" dirty="0" smtClean="0">
                <a:solidFill>
                  <a:srgbClr val="0070C0"/>
                </a:solidFill>
              </a:rPr>
              <a:t> for the PM10 fraction</a:t>
            </a:r>
            <a:endParaRPr lang="hr-HR" dirty="0">
              <a:solidFill>
                <a:srgbClr val="0070C0"/>
              </a:solidFill>
            </a:endParaRPr>
          </a:p>
        </p:txBody>
      </p:sp>
      <p:graphicFrame>
        <p:nvGraphicFramePr>
          <p:cNvPr id="17" name="Tablica 16"/>
          <p:cNvGraphicFramePr>
            <a:graphicFrameLocks noGrp="1"/>
          </p:cNvGraphicFramePr>
          <p:nvPr/>
        </p:nvGraphicFramePr>
        <p:xfrm>
          <a:off x="1623060" y="2697480"/>
          <a:ext cx="5554980" cy="2377440"/>
        </p:xfrm>
        <a:graphic>
          <a:graphicData uri="http://schemas.openxmlformats.org/drawingml/2006/table">
            <a:tbl>
              <a:tblPr/>
              <a:tblGrid>
                <a:gridCol w="1835785">
                  <a:extLst>
                    <a:ext uri="{9D8B030D-6E8A-4147-A177-3AD203B41FA5}">
                      <a16:colId xmlns:a16="http://schemas.microsoft.com/office/drawing/2014/main" val="20000"/>
                    </a:ext>
                  </a:extLst>
                </a:gridCol>
                <a:gridCol w="1911350">
                  <a:extLst>
                    <a:ext uri="{9D8B030D-6E8A-4147-A177-3AD203B41FA5}">
                      <a16:colId xmlns:a16="http://schemas.microsoft.com/office/drawing/2014/main" val="20001"/>
                    </a:ext>
                  </a:extLst>
                </a:gridCol>
                <a:gridCol w="1807845">
                  <a:extLst>
                    <a:ext uri="{9D8B030D-6E8A-4147-A177-3AD203B41FA5}">
                      <a16:colId xmlns:a16="http://schemas.microsoft.com/office/drawing/2014/main" val="20002"/>
                    </a:ext>
                  </a:extLst>
                </a:gridCol>
              </a:tblGrid>
              <a:tr h="0">
                <a:tc>
                  <a:txBody>
                    <a:bodyPr/>
                    <a:lstStyle/>
                    <a:p>
                      <a:pPr algn="ctr">
                        <a:spcAft>
                          <a:spcPts val="0"/>
                        </a:spcAft>
                      </a:pPr>
                      <a:r>
                        <a:rPr lang="hr-HR" sz="1200" b="1" dirty="0" smtClean="0">
                          <a:solidFill>
                            <a:srgbClr val="0070C0"/>
                          </a:solidFill>
                          <a:latin typeface="Times New Roman"/>
                          <a:ea typeface="Times New Roman"/>
                          <a:cs typeface="Times New Roman"/>
                        </a:rPr>
                        <a:t>Original data</a:t>
                      </a:r>
                      <a:endParaRPr lang="hr-HR" sz="1200" b="1"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b="1" dirty="0" smtClean="0">
                          <a:solidFill>
                            <a:srgbClr val="0070C0"/>
                          </a:solidFill>
                          <a:latin typeface="Times New Roman"/>
                          <a:ea typeface="Times New Roman"/>
                          <a:cs typeface="Times New Roman"/>
                        </a:rPr>
                        <a:t>Corrective data</a:t>
                      </a: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b="1" dirty="0" smtClean="0">
                          <a:solidFill>
                            <a:srgbClr val="0070C0"/>
                          </a:solidFill>
                          <a:latin typeface="Times New Roman"/>
                          <a:ea typeface="Times New Roman"/>
                          <a:cs typeface="Times New Roman"/>
                        </a:rPr>
                        <a:t>Corrective function</a:t>
                      </a:r>
                      <a:endParaRPr lang="hr-HR" sz="1200" b="1"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gridSpan="3">
                  <a:txBody>
                    <a:bodyPr/>
                    <a:lstStyle/>
                    <a:p>
                      <a:pPr algn="ctr">
                        <a:spcBef>
                          <a:spcPts val="600"/>
                        </a:spcBef>
                        <a:spcAft>
                          <a:spcPts val="600"/>
                        </a:spcAft>
                      </a:pPr>
                      <a:r>
                        <a:rPr lang="hr-HR" sz="1200" dirty="0" smtClean="0">
                          <a:solidFill>
                            <a:srgbClr val="0070C0"/>
                          </a:solidFill>
                          <a:latin typeface="Times New Roman"/>
                          <a:ea typeface="Times New Roman"/>
                          <a:cs typeface="Times New Roman"/>
                        </a:rPr>
                        <a:t>Summer; </a:t>
                      </a:r>
                      <a:r>
                        <a:rPr lang="hr-HR" sz="1200" dirty="0">
                          <a:solidFill>
                            <a:srgbClr val="0070C0"/>
                          </a:solidFill>
                          <a:latin typeface="Times New Roman"/>
                          <a:ea typeface="Times New Roman"/>
                          <a:cs typeface="Times New Roman"/>
                        </a:rPr>
                        <a:t>N = 27 ; R</a:t>
                      </a:r>
                      <a:r>
                        <a:rPr lang="hr-HR" sz="1200" baseline="30000" dirty="0">
                          <a:solidFill>
                            <a:srgbClr val="0070C0"/>
                          </a:solidFill>
                          <a:latin typeface="Times New Roman"/>
                          <a:ea typeface="Times New Roman"/>
                          <a:cs typeface="Times New Roman"/>
                        </a:rPr>
                        <a:t>2</a:t>
                      </a:r>
                      <a:r>
                        <a:rPr lang="hr-HR" sz="1200" dirty="0">
                          <a:solidFill>
                            <a:srgbClr val="0070C0"/>
                          </a:solidFill>
                          <a:latin typeface="Times New Roman"/>
                          <a:ea typeface="Times New Roman"/>
                          <a:cs typeface="Times New Roman"/>
                        </a:rPr>
                        <a:t> = 0,929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hr-HR"/>
                    </a:p>
                  </a:txBody>
                  <a:tcPr/>
                </a:tc>
                <a:tc hMerge="1">
                  <a:txBody>
                    <a:bodyPr/>
                    <a:lstStyle/>
                    <a:p>
                      <a:endParaRPr lang="hr-HR"/>
                    </a:p>
                  </a:txBody>
                  <a:tcPr/>
                </a:tc>
                <a:extLst>
                  <a:ext uri="{0D108BD9-81ED-4DB2-BD59-A6C34878D82A}">
                    <a16:rowId xmlns:a16="http://schemas.microsoft.com/office/drawing/2014/main" val="10001"/>
                  </a:ext>
                </a:extLst>
              </a:tr>
              <a:tr h="0">
                <a:tc>
                  <a:txBody>
                    <a:bodyPr/>
                    <a:lstStyle/>
                    <a:p>
                      <a:pPr algn="ctr">
                        <a:spcAft>
                          <a:spcPts val="0"/>
                        </a:spcAft>
                      </a:pPr>
                      <a:r>
                        <a:rPr lang="hr-HR" sz="1200" dirty="0">
                          <a:solidFill>
                            <a:srgbClr val="0070C0"/>
                          </a:solidFill>
                          <a:latin typeface="Times New Roman"/>
                          <a:ea typeface="Times New Roman"/>
                          <a:cs typeface="Times New Roman"/>
                        </a:rPr>
                        <a:t>y = 1,018x + 1,113</a:t>
                      </a:r>
                    </a:p>
                    <a:p>
                      <a:pPr algn="ctr">
                        <a:spcAft>
                          <a:spcPts val="0"/>
                        </a:spcAft>
                      </a:pPr>
                      <a:r>
                        <a:rPr lang="hr-HR" sz="1200" dirty="0">
                          <a:solidFill>
                            <a:srgbClr val="00B050"/>
                          </a:solidFill>
                          <a:latin typeface="Times New Roman"/>
                          <a:ea typeface="Times New Roman"/>
                          <a:cs typeface="Times New Roman"/>
                        </a:rPr>
                        <a:t>U = 10,2  %</a:t>
                      </a: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 = 0,999x + 0,009</a:t>
                      </a:r>
                    </a:p>
                    <a:p>
                      <a:pPr algn="ctr">
                        <a:spcAft>
                          <a:spcPts val="0"/>
                        </a:spcAft>
                      </a:pPr>
                      <a:r>
                        <a:rPr lang="hr-HR" sz="1200" dirty="0">
                          <a:solidFill>
                            <a:srgbClr val="00B050"/>
                          </a:solidFill>
                          <a:latin typeface="Times New Roman"/>
                          <a:ea typeface="Times New Roman"/>
                          <a:cs typeface="Times New Roman"/>
                        </a:rPr>
                        <a:t>U = 12,9 %</a:t>
                      </a: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a:solidFill>
                            <a:srgbClr val="0070C0"/>
                          </a:solidFill>
                          <a:latin typeface="Times New Roman"/>
                          <a:ea typeface="Times New Roman"/>
                          <a:cs typeface="Times New Roman"/>
                        </a:rPr>
                        <a:t>y</a:t>
                      </a:r>
                      <a:r>
                        <a:rPr lang="hr-HR" sz="1200" baseline="-25000">
                          <a:solidFill>
                            <a:srgbClr val="0070C0"/>
                          </a:solidFill>
                          <a:latin typeface="Times New Roman"/>
                          <a:ea typeface="Times New Roman"/>
                          <a:cs typeface="Times New Roman"/>
                        </a:rPr>
                        <a:t>1</a:t>
                      </a:r>
                      <a:r>
                        <a:rPr lang="hr-HR" sz="1200">
                          <a:solidFill>
                            <a:srgbClr val="0070C0"/>
                          </a:solidFill>
                          <a:latin typeface="Times New Roman"/>
                          <a:ea typeface="Times New Roman"/>
                          <a:cs typeface="Times New Roman"/>
                        </a:rPr>
                        <a:t> = 0,983y – 1,094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gridSpan="3">
                  <a:txBody>
                    <a:bodyPr/>
                    <a:lstStyle/>
                    <a:p>
                      <a:pPr algn="ctr">
                        <a:spcBef>
                          <a:spcPts val="600"/>
                        </a:spcBef>
                        <a:spcAft>
                          <a:spcPts val="600"/>
                        </a:spcAft>
                      </a:pPr>
                      <a:r>
                        <a:rPr lang="hr-HR" sz="1200" dirty="0" smtClean="0">
                          <a:solidFill>
                            <a:srgbClr val="0070C0"/>
                          </a:solidFill>
                          <a:latin typeface="Times New Roman"/>
                          <a:ea typeface="Times New Roman"/>
                          <a:cs typeface="Times New Roman"/>
                        </a:rPr>
                        <a:t>Autumn </a:t>
                      </a:r>
                      <a:r>
                        <a:rPr lang="hr-HR" sz="1200" dirty="0">
                          <a:solidFill>
                            <a:srgbClr val="0070C0"/>
                          </a:solidFill>
                          <a:latin typeface="Times New Roman"/>
                          <a:ea typeface="Times New Roman"/>
                          <a:cs typeface="Times New Roman"/>
                        </a:rPr>
                        <a:t>; N = 28 ; R</a:t>
                      </a:r>
                      <a:r>
                        <a:rPr lang="hr-HR" sz="1200" baseline="30000" dirty="0">
                          <a:solidFill>
                            <a:srgbClr val="0070C0"/>
                          </a:solidFill>
                          <a:latin typeface="Times New Roman"/>
                          <a:ea typeface="Times New Roman"/>
                          <a:cs typeface="Times New Roman"/>
                        </a:rPr>
                        <a:t>2</a:t>
                      </a:r>
                      <a:r>
                        <a:rPr lang="hr-HR" sz="1200" dirty="0">
                          <a:solidFill>
                            <a:srgbClr val="0070C0"/>
                          </a:solidFill>
                          <a:latin typeface="Times New Roman"/>
                          <a:ea typeface="Times New Roman"/>
                          <a:cs typeface="Times New Roman"/>
                        </a:rPr>
                        <a:t> = 0,956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hr-HR"/>
                    </a:p>
                  </a:txBody>
                  <a:tcPr/>
                </a:tc>
                <a:tc hMerge="1">
                  <a:txBody>
                    <a:bodyPr/>
                    <a:lstStyle/>
                    <a:p>
                      <a:endParaRPr lang="hr-HR"/>
                    </a:p>
                  </a:txBody>
                  <a:tcPr/>
                </a:tc>
                <a:extLst>
                  <a:ext uri="{0D108BD9-81ED-4DB2-BD59-A6C34878D82A}">
                    <a16:rowId xmlns:a16="http://schemas.microsoft.com/office/drawing/2014/main" val="10003"/>
                  </a:ext>
                </a:extLst>
              </a:tr>
              <a:tr h="0">
                <a:tc>
                  <a:txBody>
                    <a:bodyPr/>
                    <a:lstStyle/>
                    <a:p>
                      <a:pPr algn="ctr">
                        <a:spcAft>
                          <a:spcPts val="0"/>
                        </a:spcAft>
                      </a:pPr>
                      <a:r>
                        <a:rPr lang="hr-HR" sz="1200" dirty="0">
                          <a:solidFill>
                            <a:srgbClr val="0070C0"/>
                          </a:solidFill>
                          <a:latin typeface="Times New Roman"/>
                          <a:ea typeface="Times New Roman"/>
                          <a:cs typeface="Times New Roman"/>
                        </a:rPr>
                        <a:t>y = 0,998x + 0,820</a:t>
                      </a:r>
                    </a:p>
                    <a:p>
                      <a:pPr algn="ctr">
                        <a:spcAft>
                          <a:spcPts val="0"/>
                        </a:spcAft>
                      </a:pPr>
                      <a:r>
                        <a:rPr lang="hr-HR" sz="1200" dirty="0">
                          <a:solidFill>
                            <a:srgbClr val="00B050"/>
                          </a:solidFill>
                          <a:latin typeface="Times New Roman"/>
                          <a:ea typeface="Times New Roman"/>
                          <a:cs typeface="Times New Roman"/>
                        </a:rPr>
                        <a:t>U = 6,9 %</a:t>
                      </a: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 = 1,000 – 0,001</a:t>
                      </a:r>
                    </a:p>
                    <a:p>
                      <a:pPr algn="ctr">
                        <a:spcAft>
                          <a:spcPts val="0"/>
                        </a:spcAft>
                      </a:pPr>
                      <a:r>
                        <a:rPr lang="hr-HR" sz="1200" dirty="0">
                          <a:solidFill>
                            <a:srgbClr val="00B050"/>
                          </a:solidFill>
                          <a:latin typeface="Times New Roman"/>
                          <a:ea typeface="Times New Roman"/>
                          <a:cs typeface="Times New Roman"/>
                        </a:rPr>
                        <a:t>U = 10,9  %</a:t>
                      </a: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a:solidFill>
                            <a:srgbClr val="0070C0"/>
                          </a:solidFill>
                          <a:latin typeface="Times New Roman"/>
                          <a:ea typeface="Times New Roman"/>
                          <a:cs typeface="Times New Roman"/>
                        </a:rPr>
                        <a:t>y</a:t>
                      </a:r>
                      <a:r>
                        <a:rPr lang="hr-HR" sz="1200" baseline="-25000">
                          <a:solidFill>
                            <a:srgbClr val="0070C0"/>
                          </a:solidFill>
                          <a:latin typeface="Times New Roman"/>
                          <a:ea typeface="Times New Roman"/>
                          <a:cs typeface="Times New Roman"/>
                        </a:rPr>
                        <a:t>1</a:t>
                      </a:r>
                      <a:r>
                        <a:rPr lang="hr-HR" sz="1200">
                          <a:solidFill>
                            <a:srgbClr val="0070C0"/>
                          </a:solidFill>
                          <a:latin typeface="Times New Roman"/>
                          <a:ea typeface="Times New Roman"/>
                          <a:cs typeface="Times New Roman"/>
                        </a:rPr>
                        <a:t> = 1,002y – 0,821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gridSpan="3">
                  <a:txBody>
                    <a:bodyPr/>
                    <a:lstStyle/>
                    <a:p>
                      <a:pPr algn="ctr">
                        <a:spcBef>
                          <a:spcPts val="600"/>
                        </a:spcBef>
                        <a:spcAft>
                          <a:spcPts val="600"/>
                        </a:spcAft>
                      </a:pPr>
                      <a:r>
                        <a:rPr lang="hr-HR" sz="1200" dirty="0" smtClean="0">
                          <a:solidFill>
                            <a:srgbClr val="0070C0"/>
                          </a:solidFill>
                          <a:latin typeface="Times New Roman"/>
                          <a:ea typeface="Times New Roman"/>
                          <a:cs typeface="Times New Roman"/>
                        </a:rPr>
                        <a:t>Winter; </a:t>
                      </a:r>
                      <a:r>
                        <a:rPr lang="hr-HR" sz="1200" dirty="0">
                          <a:solidFill>
                            <a:srgbClr val="0070C0"/>
                          </a:solidFill>
                          <a:latin typeface="Times New Roman"/>
                          <a:ea typeface="Times New Roman"/>
                          <a:cs typeface="Times New Roman"/>
                        </a:rPr>
                        <a:t>N = 45 ; R</a:t>
                      </a:r>
                      <a:r>
                        <a:rPr lang="hr-HR" sz="1200" baseline="30000" dirty="0">
                          <a:solidFill>
                            <a:srgbClr val="0070C0"/>
                          </a:solidFill>
                          <a:latin typeface="Times New Roman"/>
                          <a:ea typeface="Times New Roman"/>
                          <a:cs typeface="Times New Roman"/>
                        </a:rPr>
                        <a:t>2</a:t>
                      </a:r>
                      <a:r>
                        <a:rPr lang="hr-HR" sz="1200" dirty="0">
                          <a:solidFill>
                            <a:srgbClr val="0070C0"/>
                          </a:solidFill>
                          <a:latin typeface="Times New Roman"/>
                          <a:ea typeface="Times New Roman"/>
                          <a:cs typeface="Times New Roman"/>
                        </a:rPr>
                        <a:t> = 0,926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hr-HR"/>
                    </a:p>
                  </a:txBody>
                  <a:tcPr/>
                </a:tc>
                <a:tc hMerge="1">
                  <a:txBody>
                    <a:bodyPr/>
                    <a:lstStyle/>
                    <a:p>
                      <a:endParaRPr lang="hr-HR"/>
                    </a:p>
                  </a:txBody>
                  <a:tcPr/>
                </a:tc>
                <a:extLst>
                  <a:ext uri="{0D108BD9-81ED-4DB2-BD59-A6C34878D82A}">
                    <a16:rowId xmlns:a16="http://schemas.microsoft.com/office/drawing/2014/main" val="10005"/>
                  </a:ext>
                </a:extLst>
              </a:tr>
              <a:tr h="0">
                <a:tc>
                  <a:txBody>
                    <a:bodyPr/>
                    <a:lstStyle/>
                    <a:p>
                      <a:pPr algn="ctr">
                        <a:spcAft>
                          <a:spcPts val="0"/>
                        </a:spcAft>
                      </a:pPr>
                      <a:r>
                        <a:rPr lang="hr-HR" sz="1200" dirty="0">
                          <a:solidFill>
                            <a:srgbClr val="0070C0"/>
                          </a:solidFill>
                          <a:latin typeface="Times New Roman"/>
                          <a:ea typeface="Times New Roman"/>
                          <a:cs typeface="Times New Roman"/>
                        </a:rPr>
                        <a:t>y = 0,843x + 2,821</a:t>
                      </a:r>
                    </a:p>
                    <a:p>
                      <a:pPr algn="ctr">
                        <a:spcAft>
                          <a:spcPts val="0"/>
                        </a:spcAft>
                      </a:pPr>
                      <a:r>
                        <a:rPr lang="hr-HR" sz="1200" dirty="0">
                          <a:solidFill>
                            <a:srgbClr val="00B050"/>
                          </a:solidFill>
                          <a:latin typeface="Times New Roman"/>
                          <a:ea typeface="Times New Roman"/>
                          <a:cs typeface="Times New Roman"/>
                        </a:rPr>
                        <a:t>U = 22,4 %</a:t>
                      </a: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 = 1,007x – 0,138</a:t>
                      </a:r>
                    </a:p>
                    <a:p>
                      <a:pPr algn="ctr">
                        <a:spcAft>
                          <a:spcPts val="0"/>
                        </a:spcAft>
                      </a:pPr>
                      <a:r>
                        <a:rPr lang="hr-HR" sz="1200" dirty="0">
                          <a:solidFill>
                            <a:srgbClr val="00B050"/>
                          </a:solidFill>
                          <a:latin typeface="Times New Roman"/>
                          <a:ea typeface="Times New Roman"/>
                          <a:cs typeface="Times New Roman"/>
                        </a:rPr>
                        <a:t>U = 13,9 %</a:t>
                      </a: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a:solidFill>
                            <a:srgbClr val="0070C0"/>
                          </a:solidFill>
                          <a:latin typeface="Times New Roman"/>
                          <a:ea typeface="Times New Roman"/>
                          <a:cs typeface="Times New Roman"/>
                        </a:rPr>
                        <a:t>y</a:t>
                      </a:r>
                      <a:r>
                        <a:rPr lang="hr-HR" sz="1200" baseline="-25000">
                          <a:solidFill>
                            <a:srgbClr val="0070C0"/>
                          </a:solidFill>
                          <a:latin typeface="Times New Roman"/>
                          <a:ea typeface="Times New Roman"/>
                          <a:cs typeface="Times New Roman"/>
                        </a:rPr>
                        <a:t>1</a:t>
                      </a:r>
                      <a:r>
                        <a:rPr lang="hr-HR" sz="1200">
                          <a:solidFill>
                            <a:srgbClr val="0070C0"/>
                          </a:solidFill>
                          <a:latin typeface="Times New Roman"/>
                          <a:ea typeface="Times New Roman"/>
                          <a:cs typeface="Times New Roman"/>
                        </a:rPr>
                        <a:t> = 1,187y – 3,348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gridSpan="3">
                  <a:txBody>
                    <a:bodyPr/>
                    <a:lstStyle/>
                    <a:p>
                      <a:pPr algn="ctr">
                        <a:spcBef>
                          <a:spcPts val="600"/>
                        </a:spcBef>
                        <a:spcAft>
                          <a:spcPts val="600"/>
                        </a:spcAft>
                      </a:pPr>
                      <a:r>
                        <a:rPr lang="hr-HR" sz="1200" dirty="0" smtClean="0">
                          <a:solidFill>
                            <a:srgbClr val="0070C0"/>
                          </a:solidFill>
                          <a:latin typeface="Times New Roman"/>
                          <a:ea typeface="Times New Roman"/>
                          <a:cs typeface="Times New Roman"/>
                        </a:rPr>
                        <a:t>Spring; </a:t>
                      </a:r>
                      <a:r>
                        <a:rPr lang="hr-HR" sz="1200" dirty="0">
                          <a:solidFill>
                            <a:srgbClr val="0070C0"/>
                          </a:solidFill>
                          <a:latin typeface="Times New Roman"/>
                          <a:ea typeface="Times New Roman"/>
                          <a:cs typeface="Times New Roman"/>
                        </a:rPr>
                        <a:t>N = 30 ; R</a:t>
                      </a:r>
                      <a:r>
                        <a:rPr lang="hr-HR" sz="1200" baseline="30000" dirty="0">
                          <a:solidFill>
                            <a:srgbClr val="0070C0"/>
                          </a:solidFill>
                          <a:latin typeface="Times New Roman"/>
                          <a:ea typeface="Times New Roman"/>
                          <a:cs typeface="Times New Roman"/>
                        </a:rPr>
                        <a:t>2</a:t>
                      </a:r>
                      <a:r>
                        <a:rPr lang="hr-HR" sz="1200" dirty="0">
                          <a:solidFill>
                            <a:srgbClr val="0070C0"/>
                          </a:solidFill>
                          <a:latin typeface="Times New Roman"/>
                          <a:ea typeface="Times New Roman"/>
                          <a:cs typeface="Times New Roman"/>
                        </a:rPr>
                        <a:t> = 0,950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hr-HR"/>
                    </a:p>
                  </a:txBody>
                  <a:tcPr/>
                </a:tc>
                <a:tc hMerge="1">
                  <a:txBody>
                    <a:bodyPr/>
                    <a:lstStyle/>
                    <a:p>
                      <a:endParaRPr lang="hr-HR"/>
                    </a:p>
                  </a:txBody>
                  <a:tcPr/>
                </a:tc>
                <a:extLst>
                  <a:ext uri="{0D108BD9-81ED-4DB2-BD59-A6C34878D82A}">
                    <a16:rowId xmlns:a16="http://schemas.microsoft.com/office/drawing/2014/main" val="10007"/>
                  </a:ext>
                </a:extLst>
              </a:tr>
              <a:tr h="0">
                <a:tc>
                  <a:txBody>
                    <a:bodyPr/>
                    <a:lstStyle/>
                    <a:p>
                      <a:pPr algn="ctr">
                        <a:spcAft>
                          <a:spcPts val="0"/>
                        </a:spcAft>
                      </a:pPr>
                      <a:r>
                        <a:rPr lang="hr-HR" sz="1200" dirty="0">
                          <a:solidFill>
                            <a:srgbClr val="0070C0"/>
                          </a:solidFill>
                          <a:latin typeface="Times New Roman"/>
                          <a:ea typeface="Times New Roman"/>
                          <a:cs typeface="Times New Roman"/>
                        </a:rPr>
                        <a:t>y = 0,947x + 0,792</a:t>
                      </a:r>
                    </a:p>
                    <a:p>
                      <a:pPr algn="ctr">
                        <a:spcAft>
                          <a:spcPts val="0"/>
                        </a:spcAft>
                      </a:pPr>
                      <a:r>
                        <a:rPr lang="hr-HR" sz="1200" dirty="0">
                          <a:solidFill>
                            <a:srgbClr val="00B050"/>
                          </a:solidFill>
                          <a:latin typeface="Times New Roman"/>
                          <a:ea typeface="Times New Roman"/>
                          <a:cs typeface="Times New Roman"/>
                        </a:rPr>
                        <a:t>U = 11,1 %</a:t>
                      </a: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 = 1,001x – 0,029</a:t>
                      </a:r>
                    </a:p>
                    <a:p>
                      <a:pPr algn="ctr">
                        <a:spcAft>
                          <a:spcPts val="0"/>
                        </a:spcAft>
                      </a:pPr>
                      <a:r>
                        <a:rPr lang="hr-HR" sz="1200" dirty="0">
                          <a:solidFill>
                            <a:srgbClr val="00B050"/>
                          </a:solidFill>
                          <a:latin typeface="Times New Roman"/>
                          <a:ea typeface="Times New Roman"/>
                          <a:cs typeface="Times New Roman"/>
                        </a:rPr>
                        <a:t>U = 12,5 %</a:t>
                      </a: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a:t>
                      </a:r>
                      <a:r>
                        <a:rPr lang="hr-HR" sz="1200" baseline="-25000" dirty="0">
                          <a:solidFill>
                            <a:srgbClr val="0070C0"/>
                          </a:solidFill>
                          <a:latin typeface="Times New Roman"/>
                          <a:ea typeface="Times New Roman"/>
                          <a:cs typeface="Times New Roman"/>
                        </a:rPr>
                        <a:t>1</a:t>
                      </a:r>
                      <a:r>
                        <a:rPr lang="hr-HR" sz="1200" dirty="0">
                          <a:solidFill>
                            <a:srgbClr val="0070C0"/>
                          </a:solidFill>
                          <a:latin typeface="Times New Roman"/>
                          <a:ea typeface="Times New Roman"/>
                          <a:cs typeface="Times New Roman"/>
                        </a:rPr>
                        <a:t> = 1,055y – 0,836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3"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-EQUIVALENCE</a:t>
            </a:r>
          </a:p>
        </p:txBody>
      </p:sp>
      <p:pic>
        <p:nvPicPr>
          <p:cNvPr id="14"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59</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EXAMPLES OF PARTICULATES</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1" descr="posteraer1.jpg"/>
          <p:cNvPicPr>
            <a:picLocks noChangeAspect="1"/>
          </p:cNvPicPr>
          <p:nvPr/>
        </p:nvPicPr>
        <p:blipFill>
          <a:blip r:embed="rId3" cstate="print"/>
          <a:srcRect/>
          <a:stretch>
            <a:fillRect/>
          </a:stretch>
        </p:blipFill>
        <p:spPr bwMode="auto">
          <a:xfrm>
            <a:off x="1626498" y="1529395"/>
            <a:ext cx="5899095" cy="4418739"/>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6</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8" name="TekstniOkvir 17"/>
          <p:cNvSpPr txBox="1"/>
          <p:nvPr/>
        </p:nvSpPr>
        <p:spPr>
          <a:xfrm>
            <a:off x="1714500" y="1438275"/>
            <a:ext cx="5060616" cy="369332"/>
          </a:xfrm>
          <a:prstGeom prst="rect">
            <a:avLst/>
          </a:prstGeom>
          <a:noFill/>
        </p:spPr>
        <p:txBody>
          <a:bodyPr wrap="none" rtlCol="0">
            <a:spAutoFit/>
          </a:bodyPr>
          <a:lstStyle/>
          <a:p>
            <a:r>
              <a:rPr lang="en-US" b="1" dirty="0" smtClean="0">
                <a:solidFill>
                  <a:srgbClr val="0070C0"/>
                </a:solidFill>
              </a:rPr>
              <a:t>Testing equivalence of results (PM 2.5) – example 3</a:t>
            </a:r>
            <a:endParaRPr lang="hr-HR" b="1" dirty="0">
              <a:solidFill>
                <a:srgbClr val="0070C0"/>
              </a:solidFill>
            </a:endParaRPr>
          </a:p>
        </p:txBody>
      </p:sp>
      <p:sp>
        <p:nvSpPr>
          <p:cNvPr id="19" name="Pravokutnik 18"/>
          <p:cNvSpPr/>
          <p:nvPr/>
        </p:nvSpPr>
        <p:spPr>
          <a:xfrm>
            <a:off x="561975" y="2028736"/>
            <a:ext cx="7915275" cy="861774"/>
          </a:xfrm>
          <a:prstGeom prst="rect">
            <a:avLst/>
          </a:prstGeom>
        </p:spPr>
        <p:txBody>
          <a:bodyPr wrap="square">
            <a:spAutoFit/>
          </a:bodyPr>
          <a:lstStyle/>
          <a:p>
            <a:r>
              <a:rPr lang="en-US" sz="1600" dirty="0" smtClean="0">
                <a:solidFill>
                  <a:srgbClr val="0070C0"/>
                </a:solidFill>
              </a:rPr>
              <a:t>A comparison of the original and corrected data of certain reference SEQ47/50 collector and collector </a:t>
            </a:r>
            <a:r>
              <a:rPr lang="en-US" sz="1600" dirty="0" err="1" smtClean="0">
                <a:solidFill>
                  <a:srgbClr val="0070C0"/>
                </a:solidFill>
              </a:rPr>
              <a:t>Digitel</a:t>
            </a:r>
            <a:r>
              <a:rPr lang="en-US" sz="1600" dirty="0" smtClean="0">
                <a:solidFill>
                  <a:srgbClr val="0070C0"/>
                </a:solidFill>
              </a:rPr>
              <a:t> HVS Machine the DHA-80 for the PM10 fraction</a:t>
            </a:r>
            <a:endParaRPr lang="hr-HR" sz="900" dirty="0" smtClean="0">
              <a:solidFill>
                <a:srgbClr val="0070C0"/>
              </a:solidFill>
            </a:endParaRPr>
          </a:p>
          <a:p>
            <a:r>
              <a:rPr lang="en-US" dirty="0" smtClean="0">
                <a:solidFill>
                  <a:srgbClr val="0070C0"/>
                </a:solidFill>
              </a:rPr>
              <a:t>After correction of the number of daily overdrafts increased by ~ 50% (35 allowed)</a:t>
            </a:r>
            <a:endParaRPr lang="hr-HR" dirty="0">
              <a:solidFill>
                <a:srgbClr val="0070C0"/>
              </a:solidFill>
            </a:endParaRPr>
          </a:p>
        </p:txBody>
      </p:sp>
      <p:graphicFrame>
        <p:nvGraphicFramePr>
          <p:cNvPr id="20" name="Tablica 19"/>
          <p:cNvGraphicFramePr>
            <a:graphicFrameLocks noGrp="1"/>
          </p:cNvGraphicFramePr>
          <p:nvPr/>
        </p:nvGraphicFramePr>
        <p:xfrm>
          <a:off x="1546860" y="3352800"/>
          <a:ext cx="5554980" cy="914400"/>
        </p:xfrm>
        <a:graphic>
          <a:graphicData uri="http://schemas.openxmlformats.org/drawingml/2006/table">
            <a:tbl>
              <a:tblPr/>
              <a:tblGrid>
                <a:gridCol w="1835785">
                  <a:extLst>
                    <a:ext uri="{9D8B030D-6E8A-4147-A177-3AD203B41FA5}">
                      <a16:colId xmlns:a16="http://schemas.microsoft.com/office/drawing/2014/main" val="20000"/>
                    </a:ext>
                  </a:extLst>
                </a:gridCol>
                <a:gridCol w="1911350">
                  <a:extLst>
                    <a:ext uri="{9D8B030D-6E8A-4147-A177-3AD203B41FA5}">
                      <a16:colId xmlns:a16="http://schemas.microsoft.com/office/drawing/2014/main" val="20001"/>
                    </a:ext>
                  </a:extLst>
                </a:gridCol>
                <a:gridCol w="1807845">
                  <a:extLst>
                    <a:ext uri="{9D8B030D-6E8A-4147-A177-3AD203B41FA5}">
                      <a16:colId xmlns:a16="http://schemas.microsoft.com/office/drawing/2014/main" val="20002"/>
                    </a:ext>
                  </a:extLst>
                </a:gridCol>
              </a:tblGrid>
              <a:tr h="0">
                <a:tc gridSpan="3">
                  <a:txBody>
                    <a:bodyPr/>
                    <a:lstStyle/>
                    <a:p>
                      <a:pPr algn="ctr">
                        <a:spcBef>
                          <a:spcPts val="600"/>
                        </a:spcBef>
                        <a:spcAft>
                          <a:spcPts val="600"/>
                        </a:spcAft>
                      </a:pPr>
                      <a:r>
                        <a:rPr lang="hr-HR" sz="1200" b="1" dirty="0" smtClean="0">
                          <a:solidFill>
                            <a:srgbClr val="0070C0"/>
                          </a:solidFill>
                          <a:latin typeface="Times New Roman"/>
                          <a:ea typeface="Times New Roman"/>
                          <a:cs typeface="Times New Roman"/>
                        </a:rPr>
                        <a:t>Reference LVS vs. HVS ; N = 125 ; R</a:t>
                      </a:r>
                      <a:r>
                        <a:rPr lang="hr-HR" sz="1200" b="1" baseline="30000" dirty="0" smtClean="0">
                          <a:solidFill>
                            <a:srgbClr val="0070C0"/>
                          </a:solidFill>
                          <a:latin typeface="Times New Roman"/>
                          <a:ea typeface="Times New Roman"/>
                          <a:cs typeface="Times New Roman"/>
                        </a:rPr>
                        <a:t>2</a:t>
                      </a:r>
                      <a:r>
                        <a:rPr lang="hr-HR" sz="1200" b="1" dirty="0" smtClean="0">
                          <a:solidFill>
                            <a:srgbClr val="0070C0"/>
                          </a:solidFill>
                          <a:latin typeface="Times New Roman"/>
                          <a:ea typeface="Times New Roman"/>
                          <a:cs typeface="Times New Roman"/>
                        </a:rPr>
                        <a:t> = 0,968</a:t>
                      </a:r>
                      <a:endParaRPr lang="hr-HR" sz="1200" b="1"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hMerge="1">
                  <a:txBody>
                    <a:bodyPr/>
                    <a:lstStyle/>
                    <a:p>
                      <a:pPr algn="ctr">
                        <a:spcBef>
                          <a:spcPts val="600"/>
                        </a:spcBef>
                        <a:spcAft>
                          <a:spcPts val="600"/>
                        </a:spcAft>
                      </a:pP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hMerge="1">
                  <a:txBody>
                    <a:bodyPr/>
                    <a:lstStyle/>
                    <a:p>
                      <a:pPr algn="ctr">
                        <a:spcBef>
                          <a:spcPts val="600"/>
                        </a:spcBef>
                        <a:spcAft>
                          <a:spcPts val="600"/>
                        </a:spcAft>
                      </a:pP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200" b="1" dirty="0" smtClean="0">
                          <a:solidFill>
                            <a:srgbClr val="0070C0"/>
                          </a:solidFill>
                          <a:latin typeface="Times New Roman"/>
                          <a:ea typeface="Times New Roman"/>
                          <a:cs typeface="Times New Roman"/>
                        </a:rPr>
                        <a:t>Original data</a:t>
                      </a:r>
                    </a:p>
                    <a:p>
                      <a:pPr algn="ctr">
                        <a:spcAft>
                          <a:spcPts val="0"/>
                        </a:spcAft>
                      </a:pP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200" b="1" dirty="0" smtClean="0">
                          <a:solidFill>
                            <a:srgbClr val="0070C0"/>
                          </a:solidFill>
                          <a:latin typeface="Times New Roman"/>
                          <a:ea typeface="Times New Roman"/>
                          <a:cs typeface="Times New Roman"/>
                        </a:rPr>
                        <a:t>Corrective data</a:t>
                      </a:r>
                      <a:endParaRPr lang="hr-HR" sz="1200" dirty="0" smtClean="0">
                        <a:solidFill>
                          <a:srgbClr val="0070C0"/>
                        </a:solidFill>
                        <a:latin typeface="Times New Roman"/>
                        <a:ea typeface="Times New Roman"/>
                        <a:cs typeface="Times New Roman"/>
                      </a:endParaRPr>
                    </a:p>
                    <a:p>
                      <a:pPr algn="ctr">
                        <a:spcAft>
                          <a:spcPts val="0"/>
                        </a:spcAft>
                      </a:pP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200" b="1" dirty="0" smtClean="0">
                          <a:solidFill>
                            <a:srgbClr val="0070C0"/>
                          </a:solidFill>
                          <a:latin typeface="Times New Roman"/>
                          <a:ea typeface="Times New Roman"/>
                          <a:cs typeface="Times New Roman"/>
                        </a:rPr>
                        <a:t>Corrective function</a:t>
                      </a:r>
                    </a:p>
                    <a:p>
                      <a:pPr algn="ctr">
                        <a:spcAft>
                          <a:spcPts val="0"/>
                        </a:spcAft>
                      </a:pPr>
                      <a:endParaRPr lang="hr-HR" sz="1200" dirty="0">
                        <a:solidFill>
                          <a:srgbClr val="0070C0"/>
                        </a:solidFill>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spcAft>
                          <a:spcPts val="0"/>
                        </a:spcAft>
                      </a:pPr>
                      <a:r>
                        <a:rPr lang="hr-HR" sz="1200" dirty="0">
                          <a:solidFill>
                            <a:srgbClr val="0070C0"/>
                          </a:solidFill>
                          <a:latin typeface="Times New Roman"/>
                          <a:ea typeface="Times New Roman"/>
                          <a:cs typeface="Times New Roman"/>
                        </a:rPr>
                        <a:t>y = 0,892x – 3,133</a:t>
                      </a:r>
                    </a:p>
                    <a:p>
                      <a:pPr algn="ctr">
                        <a:spcAft>
                          <a:spcPts val="0"/>
                        </a:spcAft>
                      </a:pPr>
                      <a:r>
                        <a:rPr lang="hr-HR" sz="1200" dirty="0">
                          <a:solidFill>
                            <a:srgbClr val="FF0000"/>
                          </a:solidFill>
                          <a:latin typeface="Times New Roman"/>
                          <a:ea typeface="Times New Roman"/>
                          <a:cs typeface="Times New Roman"/>
                        </a:rPr>
                        <a:t>U = 37,2 %</a:t>
                      </a: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 = 1,002x + 0,357</a:t>
                      </a:r>
                    </a:p>
                    <a:p>
                      <a:pPr algn="ctr">
                        <a:spcAft>
                          <a:spcPts val="0"/>
                        </a:spcAft>
                      </a:pPr>
                      <a:r>
                        <a:rPr lang="hr-HR" sz="1200" dirty="0">
                          <a:solidFill>
                            <a:srgbClr val="00FF00"/>
                          </a:solidFill>
                          <a:latin typeface="Times New Roman"/>
                          <a:ea typeface="Times New Roman"/>
                          <a:cs typeface="Times New Roman"/>
                        </a:rPr>
                        <a:t>U = 16,9 %</a:t>
                      </a:r>
                      <a:endParaRPr lang="hr-HR"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y</a:t>
                      </a:r>
                      <a:r>
                        <a:rPr lang="hr-HR" sz="1200" baseline="-25000" dirty="0">
                          <a:solidFill>
                            <a:srgbClr val="0070C0"/>
                          </a:solidFill>
                          <a:latin typeface="Times New Roman"/>
                          <a:ea typeface="Times New Roman"/>
                          <a:cs typeface="Times New Roman"/>
                        </a:rPr>
                        <a:t>1</a:t>
                      </a:r>
                      <a:r>
                        <a:rPr lang="hr-HR" sz="1200" dirty="0">
                          <a:solidFill>
                            <a:srgbClr val="0070C0"/>
                          </a:solidFill>
                          <a:latin typeface="Times New Roman"/>
                          <a:ea typeface="Times New Roman"/>
                          <a:cs typeface="Times New Roman"/>
                        </a:rPr>
                        <a:t> = 1,122y + 3,514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1" name="Tablica 20"/>
          <p:cNvGraphicFramePr>
            <a:graphicFrameLocks noGrp="1"/>
          </p:cNvGraphicFramePr>
          <p:nvPr/>
        </p:nvGraphicFramePr>
        <p:xfrm>
          <a:off x="1284922" y="4682490"/>
          <a:ext cx="5869307" cy="731520"/>
        </p:xfrm>
        <a:graphic>
          <a:graphicData uri="http://schemas.openxmlformats.org/drawingml/2006/table">
            <a:tbl>
              <a:tblPr/>
              <a:tblGrid>
                <a:gridCol w="1173455">
                  <a:extLst>
                    <a:ext uri="{9D8B030D-6E8A-4147-A177-3AD203B41FA5}">
                      <a16:colId xmlns:a16="http://schemas.microsoft.com/office/drawing/2014/main" val="20000"/>
                    </a:ext>
                  </a:extLst>
                </a:gridCol>
                <a:gridCol w="1173963">
                  <a:extLst>
                    <a:ext uri="{9D8B030D-6E8A-4147-A177-3AD203B41FA5}">
                      <a16:colId xmlns:a16="http://schemas.microsoft.com/office/drawing/2014/main" val="20001"/>
                    </a:ext>
                  </a:extLst>
                </a:gridCol>
                <a:gridCol w="1173963">
                  <a:extLst>
                    <a:ext uri="{9D8B030D-6E8A-4147-A177-3AD203B41FA5}">
                      <a16:colId xmlns:a16="http://schemas.microsoft.com/office/drawing/2014/main" val="20002"/>
                    </a:ext>
                  </a:extLst>
                </a:gridCol>
                <a:gridCol w="1173963">
                  <a:extLst>
                    <a:ext uri="{9D8B030D-6E8A-4147-A177-3AD203B41FA5}">
                      <a16:colId xmlns:a16="http://schemas.microsoft.com/office/drawing/2014/main" val="20003"/>
                    </a:ext>
                  </a:extLst>
                </a:gridCol>
                <a:gridCol w="1173963">
                  <a:extLst>
                    <a:ext uri="{9D8B030D-6E8A-4147-A177-3AD203B41FA5}">
                      <a16:colId xmlns:a16="http://schemas.microsoft.com/office/drawing/2014/main" val="20004"/>
                    </a:ext>
                  </a:extLst>
                </a:gridCol>
              </a:tblGrid>
              <a:tr h="306705">
                <a:tc>
                  <a:txBody>
                    <a:bodyPr/>
                    <a:lstStyle/>
                    <a:p>
                      <a:pPr algn="ctr">
                        <a:spcAft>
                          <a:spcPts val="0"/>
                        </a:spcAft>
                      </a:pPr>
                      <a:r>
                        <a:rPr lang="hr-HR" sz="1200" b="1" dirty="0" smtClean="0">
                          <a:solidFill>
                            <a:srgbClr val="0070C0"/>
                          </a:solidFill>
                          <a:latin typeface="Times New Roman"/>
                          <a:ea typeface="Times New Roman"/>
                          <a:cs typeface="Times New Roman"/>
                        </a:rPr>
                        <a:t>Parameter</a:t>
                      </a:r>
                      <a:endParaRPr lang="hr-HR" sz="1200" b="1"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b="1" dirty="0" smtClean="0">
                          <a:solidFill>
                            <a:srgbClr val="0070C0"/>
                          </a:solidFill>
                          <a:latin typeface="Times New Roman"/>
                          <a:ea typeface="Times New Roman"/>
                          <a:cs typeface="Times New Roman"/>
                        </a:rPr>
                        <a:t>Reference LVS</a:t>
                      </a:r>
                      <a:endParaRPr lang="hr-HR" sz="1200" b="1"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b="1" dirty="0" smtClean="0">
                          <a:solidFill>
                            <a:srgbClr val="0070C0"/>
                          </a:solidFill>
                          <a:latin typeface="Times New Roman"/>
                          <a:ea typeface="Times New Roman"/>
                          <a:cs typeface="Times New Roman"/>
                        </a:rPr>
                        <a:t>HVS</a:t>
                      </a:r>
                      <a:endParaRPr lang="hr-HR" sz="1200"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b="1" dirty="0" smtClean="0">
                          <a:solidFill>
                            <a:srgbClr val="0070C0"/>
                          </a:solidFill>
                          <a:latin typeface="Times New Roman"/>
                          <a:ea typeface="Times New Roman"/>
                          <a:cs typeface="Times New Roman"/>
                        </a:rPr>
                        <a:t>Annually corrected HVS</a:t>
                      </a:r>
                      <a:endParaRPr lang="hr-HR" sz="1200"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b="1" dirty="0" smtClean="0">
                          <a:solidFill>
                            <a:srgbClr val="0070C0"/>
                          </a:solidFill>
                          <a:latin typeface="Times New Roman"/>
                          <a:ea typeface="Times New Roman"/>
                          <a:cs typeface="Times New Roman"/>
                        </a:rPr>
                        <a:t>Seasonally corrected HVS</a:t>
                      </a:r>
                      <a:endParaRPr lang="hr-HR" sz="1200"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hr-HR" sz="1200" b="1" dirty="0" err="1">
                          <a:solidFill>
                            <a:srgbClr val="0070C0"/>
                          </a:solidFill>
                          <a:latin typeface="Times New Roman"/>
                          <a:ea typeface="Times New Roman"/>
                          <a:cs typeface="Times New Roman"/>
                        </a:rPr>
                        <a:t>C</a:t>
                      </a:r>
                      <a:r>
                        <a:rPr lang="hr-HR" sz="1200" b="1" baseline="-25000" dirty="0" err="1">
                          <a:solidFill>
                            <a:srgbClr val="0070C0"/>
                          </a:solidFill>
                          <a:latin typeface="Times New Roman"/>
                          <a:ea typeface="Times New Roman"/>
                          <a:cs typeface="Times New Roman"/>
                        </a:rPr>
                        <a:t>avg</a:t>
                      </a:r>
                      <a:r>
                        <a:rPr lang="hr-HR" sz="1200" b="1" dirty="0">
                          <a:solidFill>
                            <a:srgbClr val="0070C0"/>
                          </a:solidFill>
                          <a:latin typeface="Times New Roman"/>
                          <a:ea typeface="Times New Roman"/>
                          <a:cs typeface="Times New Roman"/>
                        </a:rPr>
                        <a:t> [µg m</a:t>
                      </a:r>
                      <a:r>
                        <a:rPr lang="hr-HR" sz="1200" b="1" baseline="30000" dirty="0">
                          <a:solidFill>
                            <a:srgbClr val="0070C0"/>
                          </a:solidFill>
                          <a:latin typeface="Times New Roman"/>
                          <a:ea typeface="Times New Roman"/>
                          <a:cs typeface="Times New Roman"/>
                        </a:rPr>
                        <a:t>-3</a:t>
                      </a:r>
                      <a:r>
                        <a:rPr lang="hr-HR" sz="1200" b="1" dirty="0">
                          <a:solidFill>
                            <a:srgbClr val="0070C0"/>
                          </a:solidFill>
                          <a:latin typeface="Times New Roman"/>
                          <a:ea typeface="Times New Roman"/>
                          <a:cs typeface="Times New Roman"/>
                        </a:rPr>
                        <a:t>]</a:t>
                      </a:r>
                      <a:endParaRPr lang="hr-HR" sz="1200"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smtClean="0">
                          <a:solidFill>
                            <a:srgbClr val="0070C0"/>
                          </a:solidFill>
                          <a:latin typeface="Times New Roman"/>
                          <a:ea typeface="Times New Roman"/>
                          <a:cs typeface="Times New Roman"/>
                        </a:rPr>
                        <a:t>38,3</a:t>
                      </a:r>
                      <a:endParaRPr lang="hr-HR" sz="1200"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smtClean="0">
                          <a:solidFill>
                            <a:srgbClr val="0070C0"/>
                          </a:solidFill>
                          <a:latin typeface="Times New Roman"/>
                          <a:ea typeface="Times New Roman"/>
                          <a:cs typeface="Times New Roman"/>
                        </a:rPr>
                        <a:t>31,1</a:t>
                      </a:r>
                      <a:endParaRPr lang="hr-HR" sz="1200"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smtClean="0">
                          <a:solidFill>
                            <a:srgbClr val="0070C0"/>
                          </a:solidFill>
                          <a:latin typeface="Times New Roman"/>
                          <a:ea typeface="Times New Roman"/>
                          <a:cs typeface="Times New Roman"/>
                        </a:rPr>
                        <a:t>38,3</a:t>
                      </a:r>
                      <a:endParaRPr lang="hr-HR" sz="1200"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smtClean="0">
                          <a:solidFill>
                            <a:srgbClr val="0070C0"/>
                          </a:solidFill>
                          <a:latin typeface="Times New Roman"/>
                          <a:ea typeface="Times New Roman"/>
                          <a:cs typeface="Times New Roman"/>
                        </a:rPr>
                        <a:t>38,3</a:t>
                      </a:r>
                      <a:endParaRPr lang="hr-HR" sz="1200"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spcAft>
                          <a:spcPts val="0"/>
                        </a:spcAft>
                      </a:pPr>
                      <a:r>
                        <a:rPr lang="hr-HR" sz="1200" b="1" dirty="0">
                          <a:solidFill>
                            <a:srgbClr val="0070C0"/>
                          </a:solidFill>
                          <a:latin typeface="Times New Roman"/>
                          <a:ea typeface="Times New Roman"/>
                          <a:cs typeface="Times New Roman"/>
                        </a:rPr>
                        <a:t>&gt; </a:t>
                      </a:r>
                      <a:r>
                        <a:rPr lang="hr-HR" sz="1200" b="1" dirty="0" smtClean="0">
                          <a:solidFill>
                            <a:srgbClr val="0070C0"/>
                          </a:solidFill>
                          <a:latin typeface="Times New Roman"/>
                          <a:ea typeface="Times New Roman"/>
                          <a:cs typeface="Times New Roman"/>
                        </a:rPr>
                        <a:t>50 [µg m</a:t>
                      </a:r>
                      <a:r>
                        <a:rPr lang="hr-HR" sz="1200" b="1" baseline="30000" dirty="0" smtClean="0">
                          <a:solidFill>
                            <a:srgbClr val="0070C0"/>
                          </a:solidFill>
                          <a:latin typeface="Times New Roman"/>
                          <a:ea typeface="Times New Roman"/>
                          <a:cs typeface="Times New Roman"/>
                        </a:rPr>
                        <a:t>-3</a:t>
                      </a:r>
                      <a:r>
                        <a:rPr lang="hr-HR" sz="1200" b="1" dirty="0" smtClean="0">
                          <a:solidFill>
                            <a:srgbClr val="0070C0"/>
                          </a:solidFill>
                          <a:latin typeface="Times New Roman"/>
                          <a:ea typeface="Times New Roman"/>
                          <a:cs typeface="Times New Roman"/>
                        </a:rPr>
                        <a:t>]</a:t>
                      </a:r>
                      <a:endParaRPr lang="hr-HR" sz="1200"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smtClean="0">
                          <a:solidFill>
                            <a:srgbClr val="0070C0"/>
                          </a:solidFill>
                          <a:latin typeface="Times New Roman"/>
                          <a:ea typeface="Times New Roman"/>
                          <a:cs typeface="Times New Roman"/>
                        </a:rPr>
                        <a:t>83</a:t>
                      </a:r>
                      <a:endParaRPr lang="hr-HR" sz="1200" dirty="0">
                        <a:solidFill>
                          <a:srgbClr val="0070C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hr-HR" sz="1200" dirty="0">
                          <a:solidFill>
                            <a:srgbClr val="0070C0"/>
                          </a:solidFill>
                          <a:latin typeface="Times New Roman"/>
                          <a:ea typeface="Times New Roman"/>
                          <a:cs typeface="Times New Roman"/>
                        </a:rPr>
                        <a:t>83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-EQUIVALENCE</a:t>
            </a:r>
          </a:p>
        </p:txBody>
      </p:sp>
      <p:pic>
        <p:nvPicPr>
          <p:cNvPr id="15"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60</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10" name="Chart 1"/>
          <p:cNvGraphicFramePr/>
          <p:nvPr/>
        </p:nvGraphicFramePr>
        <p:xfrm>
          <a:off x="390525" y="1331118"/>
          <a:ext cx="7886700" cy="21074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3"/>
          <p:cNvGraphicFramePr>
            <a:graphicFrameLocks/>
          </p:cNvGraphicFramePr>
          <p:nvPr/>
        </p:nvGraphicFramePr>
        <p:xfrm>
          <a:off x="374002" y="3038280"/>
          <a:ext cx="3486149" cy="3176587"/>
        </p:xfrm>
        <a:graphic>
          <a:graphicData uri="http://schemas.openxmlformats.org/drawingml/2006/chart">
            <c:chart xmlns:c="http://schemas.openxmlformats.org/drawingml/2006/chart" xmlns:r="http://schemas.openxmlformats.org/officeDocument/2006/relationships" r:id="rId4"/>
          </a:graphicData>
        </a:graphic>
      </p:graphicFrame>
      <p:sp>
        <p:nvSpPr>
          <p:cNvPr id="14" name="TekstniOkvir 13"/>
          <p:cNvSpPr txBox="1"/>
          <p:nvPr/>
        </p:nvSpPr>
        <p:spPr>
          <a:xfrm>
            <a:off x="4741154" y="3648075"/>
            <a:ext cx="3219535" cy="646331"/>
          </a:xfrm>
          <a:prstGeom prst="rect">
            <a:avLst/>
          </a:prstGeom>
          <a:noFill/>
        </p:spPr>
        <p:txBody>
          <a:bodyPr wrap="none" rtlCol="0">
            <a:spAutoFit/>
          </a:bodyPr>
          <a:lstStyle/>
          <a:p>
            <a:pPr algn="ctr"/>
            <a:r>
              <a:rPr lang="hr-HR" b="1" dirty="0" smtClean="0">
                <a:solidFill>
                  <a:srgbClr val="0070C0"/>
                </a:solidFill>
              </a:rPr>
              <a:t>Display uniformity clouds PM10</a:t>
            </a:r>
          </a:p>
          <a:p>
            <a:pPr algn="ctr"/>
            <a:endParaRPr lang="hr-HR" dirty="0" smtClean="0">
              <a:solidFill>
                <a:srgbClr val="0070C0"/>
              </a:solidFill>
            </a:endParaRPr>
          </a:p>
        </p:txBody>
      </p:sp>
      <p:sp>
        <p:nvSpPr>
          <p:cNvPr id="15"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endPar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endParaRPr>
          </a:p>
        </p:txBody>
      </p:sp>
      <p:sp>
        <p:nvSpPr>
          <p:cNvPr id="16" name="Rectangle 15"/>
          <p:cNvSpPr/>
          <p:nvPr/>
        </p:nvSpPr>
        <p:spPr>
          <a:xfrm>
            <a:off x="4142792" y="4156702"/>
            <a:ext cx="4572000" cy="1477328"/>
          </a:xfrm>
          <a:prstGeom prst="rect">
            <a:avLst/>
          </a:prstGeom>
        </p:spPr>
        <p:txBody>
          <a:bodyPr>
            <a:spAutoFit/>
          </a:bodyPr>
          <a:lstStyle/>
          <a:p>
            <a:r>
              <a:rPr lang="en-US" dirty="0" smtClean="0"/>
              <a:t>Comparison of daily concentrations measured</a:t>
            </a:r>
            <a:br>
              <a:rPr lang="en-US" dirty="0" smtClean="0"/>
            </a:br>
            <a:r>
              <a:rPr lang="en-US" dirty="0" smtClean="0"/>
              <a:t>during 2016, with the same collectors</a:t>
            </a:r>
            <a:br>
              <a:rPr lang="en-US" dirty="0" smtClean="0"/>
            </a:br>
            <a:r>
              <a:rPr lang="en-US" dirty="0" smtClean="0"/>
              <a:t>at two city metering stations located in</a:t>
            </a:r>
            <a:br>
              <a:rPr lang="en-US" dirty="0" smtClean="0"/>
            </a:br>
            <a:r>
              <a:rPr lang="en-US" dirty="0" smtClean="0"/>
              <a:t>different parts of the city are distant from each other</a:t>
            </a:r>
            <a:r>
              <a:rPr lang="hr-HR" dirty="0" smtClean="0"/>
              <a:t> </a:t>
            </a:r>
            <a:r>
              <a:rPr lang="en-US" dirty="0" smtClean="0"/>
              <a:t>4.7 km airline.</a:t>
            </a:r>
            <a:endParaRPr lang="hr-HR" dirty="0"/>
          </a:p>
        </p:txBody>
      </p:sp>
      <p:pic>
        <p:nvPicPr>
          <p:cNvPr id="17" name="Picture 3"/>
          <p:cNvPicPr>
            <a:picLocks noChangeAspect="1" noChangeArrowheads="1"/>
          </p:cNvPicPr>
          <p:nvPr/>
        </p:nvPicPr>
        <p:blipFill>
          <a:blip r:embed="rId5"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61</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0" name="TekstniOkvir 9"/>
          <p:cNvSpPr txBox="1"/>
          <p:nvPr/>
        </p:nvSpPr>
        <p:spPr>
          <a:xfrm>
            <a:off x="590843" y="2096087"/>
            <a:ext cx="8394537" cy="3139321"/>
          </a:xfrm>
          <a:prstGeom prst="rect">
            <a:avLst/>
          </a:prstGeom>
          <a:noFill/>
        </p:spPr>
        <p:txBody>
          <a:bodyPr wrap="square" rtlCol="0">
            <a:spAutoFit/>
          </a:bodyPr>
          <a:lstStyle/>
          <a:p>
            <a:r>
              <a:rPr lang="en-US" dirty="0" smtClean="0">
                <a:solidFill>
                  <a:srgbClr val="0070C0"/>
                </a:solidFill>
              </a:rPr>
              <a:t>Monitoring the PM2, 5, on particulate fractions of urban background measurement station</a:t>
            </a:r>
            <a:endParaRPr lang="hr-HR" dirty="0" smtClean="0">
              <a:solidFill>
                <a:srgbClr val="0070C0"/>
              </a:solidFill>
            </a:endParaRPr>
          </a:p>
          <a:p>
            <a:r>
              <a:rPr lang="hr-HR" dirty="0" smtClean="0">
                <a:solidFill>
                  <a:srgbClr val="0070C0"/>
                </a:solidFill>
              </a:rPr>
              <a:t>Measuring period 2000.0-2015.</a:t>
            </a:r>
          </a:p>
          <a:p>
            <a:endParaRPr lang="hr-HR" dirty="0" smtClean="0">
              <a:solidFill>
                <a:srgbClr val="0070C0"/>
              </a:solidFill>
            </a:endParaRPr>
          </a:p>
          <a:p>
            <a:r>
              <a:rPr lang="en-US" dirty="0" smtClean="0">
                <a:solidFill>
                  <a:srgbClr val="0070C0"/>
                </a:solidFill>
              </a:rPr>
              <a:t>Measurements carried out in accordance with the prescribed standards</a:t>
            </a:r>
            <a:endParaRPr lang="hr-HR" dirty="0" smtClean="0">
              <a:solidFill>
                <a:srgbClr val="0070C0"/>
              </a:solidFill>
            </a:endParaRPr>
          </a:p>
          <a:p>
            <a:endParaRPr lang="hr-HR" dirty="0" smtClean="0">
              <a:solidFill>
                <a:srgbClr val="0070C0"/>
              </a:solidFill>
            </a:endParaRPr>
          </a:p>
          <a:p>
            <a:r>
              <a:rPr lang="en-US" dirty="0" smtClean="0">
                <a:solidFill>
                  <a:srgbClr val="0070C0"/>
                </a:solidFill>
              </a:rPr>
              <a:t>The coverage of data &gt; 98%</a:t>
            </a:r>
            <a:endParaRPr lang="hr-HR" dirty="0" smtClean="0">
              <a:solidFill>
                <a:srgbClr val="0070C0"/>
              </a:solidFill>
            </a:endParaRPr>
          </a:p>
          <a:p>
            <a:endParaRPr lang="hr-HR" dirty="0" smtClean="0">
              <a:solidFill>
                <a:srgbClr val="0070C0"/>
              </a:solidFill>
            </a:endParaRPr>
          </a:p>
          <a:p>
            <a:r>
              <a:rPr lang="hr-HR" dirty="0" smtClean="0">
                <a:solidFill>
                  <a:srgbClr val="0070C0"/>
                </a:solidFill>
              </a:rPr>
              <a:t>Daily</a:t>
            </a:r>
            <a:r>
              <a:rPr lang="en-US" dirty="0" smtClean="0">
                <a:solidFill>
                  <a:srgbClr val="0070C0"/>
                </a:solidFill>
              </a:rPr>
              <a:t> patterns (from noon to noon)</a:t>
            </a:r>
            <a:endParaRPr lang="hr-HR" dirty="0" smtClean="0">
              <a:solidFill>
                <a:srgbClr val="0070C0"/>
              </a:solidFill>
            </a:endParaRPr>
          </a:p>
          <a:p>
            <a:endParaRPr lang="hr-HR" dirty="0" smtClean="0">
              <a:solidFill>
                <a:srgbClr val="0070C0"/>
              </a:solidFill>
            </a:endParaRPr>
          </a:p>
          <a:p>
            <a:r>
              <a:rPr lang="hr-HR" dirty="0" smtClean="0">
                <a:solidFill>
                  <a:srgbClr val="0070C0"/>
                </a:solidFill>
              </a:rPr>
              <a:t>Used reference devices: LVS3, SEQ 47/50</a:t>
            </a:r>
          </a:p>
        </p:txBody>
      </p:sp>
      <p:sp>
        <p:nvSpPr>
          <p:cNvPr id="13"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1</a:t>
            </a:r>
          </a:p>
        </p:txBody>
      </p:sp>
      <p:pic>
        <p:nvPicPr>
          <p:cNvPr id="14"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62</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1"/>
          <p:cNvPicPr/>
          <p:nvPr/>
        </p:nvPicPr>
        <p:blipFill>
          <a:blip r:embed="rId3" cstate="print">
            <a:extLst>
              <a:ext uri="{28A0092B-C50C-407E-A947-70E740481C1C}">
                <a14:useLocalDpi xmlns:a14="http://schemas.microsoft.com/office/drawing/2010/main" val="0"/>
              </a:ext>
            </a:extLst>
          </a:blip>
          <a:stretch>
            <a:fillRect/>
          </a:stretch>
        </p:blipFill>
        <p:spPr>
          <a:xfrm>
            <a:off x="605741" y="1347480"/>
            <a:ext cx="4191342" cy="2394526"/>
          </a:xfrm>
          <a:prstGeom prst="rect">
            <a:avLst/>
          </a:prstGeom>
        </p:spPr>
      </p:pic>
      <p:pic>
        <p:nvPicPr>
          <p:cNvPr id="10" name="Picture 22"/>
          <p:cNvPicPr/>
          <p:nvPr/>
        </p:nvPicPr>
        <p:blipFill>
          <a:blip r:embed="rId4" cstate="print">
            <a:extLst>
              <a:ext uri="{28A0092B-C50C-407E-A947-70E740481C1C}">
                <a14:useLocalDpi xmlns:a14="http://schemas.microsoft.com/office/drawing/2010/main" val="0"/>
              </a:ext>
            </a:extLst>
          </a:blip>
          <a:stretch>
            <a:fillRect/>
          </a:stretch>
        </p:blipFill>
        <p:spPr>
          <a:xfrm>
            <a:off x="633877" y="3769449"/>
            <a:ext cx="4233546" cy="2082711"/>
          </a:xfrm>
          <a:prstGeom prst="rect">
            <a:avLst/>
          </a:prstGeom>
        </p:spPr>
      </p:pic>
      <p:graphicFrame>
        <p:nvGraphicFramePr>
          <p:cNvPr id="12" name="Tablica 11"/>
          <p:cNvGraphicFramePr>
            <a:graphicFrameLocks noGrp="1"/>
          </p:cNvGraphicFramePr>
          <p:nvPr/>
        </p:nvGraphicFramePr>
        <p:xfrm>
          <a:off x="4910039" y="1406031"/>
          <a:ext cx="4050665" cy="2010601"/>
        </p:xfrm>
        <a:graphic>
          <a:graphicData uri="http://schemas.openxmlformats.org/drawingml/2006/table">
            <a:tbl>
              <a:tblPr/>
              <a:tblGrid>
                <a:gridCol w="628650">
                  <a:extLst>
                    <a:ext uri="{9D8B030D-6E8A-4147-A177-3AD203B41FA5}">
                      <a16:colId xmlns:a16="http://schemas.microsoft.com/office/drawing/2014/main" val="20000"/>
                    </a:ext>
                  </a:extLst>
                </a:gridCol>
                <a:gridCol w="1711960">
                  <a:extLst>
                    <a:ext uri="{9D8B030D-6E8A-4147-A177-3AD203B41FA5}">
                      <a16:colId xmlns:a16="http://schemas.microsoft.com/office/drawing/2014/main" val="20001"/>
                    </a:ext>
                  </a:extLst>
                </a:gridCol>
                <a:gridCol w="1710055">
                  <a:extLst>
                    <a:ext uri="{9D8B030D-6E8A-4147-A177-3AD203B41FA5}">
                      <a16:colId xmlns:a16="http://schemas.microsoft.com/office/drawing/2014/main" val="20002"/>
                    </a:ext>
                  </a:extLst>
                </a:gridCol>
              </a:tblGrid>
              <a:tr h="190500">
                <a:tc>
                  <a:txBody>
                    <a:bodyPr/>
                    <a:lstStyle/>
                    <a:p>
                      <a:pPr algn="ctr">
                        <a:lnSpc>
                          <a:spcPct val="107000"/>
                        </a:lnSpc>
                        <a:spcAft>
                          <a:spcPts val="0"/>
                        </a:spcAft>
                      </a:pPr>
                      <a:r>
                        <a:rPr lang="hr-HR" sz="1200" dirty="0" smtClean="0">
                          <a:solidFill>
                            <a:srgbClr val="0070C0"/>
                          </a:solidFill>
                          <a:latin typeface="Times New Roman"/>
                          <a:ea typeface="Times New Roman"/>
                          <a:cs typeface="Times New Roman"/>
                        </a:rPr>
                        <a:t>Years</a:t>
                      </a:r>
                      <a:endParaRPr lang="hr-HR" sz="1100" dirty="0">
                        <a:solidFill>
                          <a:srgbClr val="0070C0"/>
                        </a:solidFill>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hr-HR" sz="1200" dirty="0" smtClean="0">
                          <a:solidFill>
                            <a:srgbClr val="0070C0"/>
                          </a:solidFill>
                          <a:latin typeface="Times New Roman"/>
                          <a:ea typeface="Times New Roman"/>
                          <a:cs typeface="Times New Roman"/>
                        </a:rPr>
                        <a:t>Measured concentration (annual average)</a:t>
                      </a:r>
                      <a:endParaRPr lang="hr-HR" sz="1100" dirty="0">
                        <a:solidFill>
                          <a:srgbClr val="0070C0"/>
                        </a:solidFill>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hr-HR" sz="1200" dirty="0">
                          <a:solidFill>
                            <a:srgbClr val="0070C0"/>
                          </a:solidFill>
                          <a:latin typeface="Times New Roman"/>
                          <a:ea typeface="Times New Roman"/>
                          <a:cs typeface="Times New Roman"/>
                        </a:rPr>
                        <a:t>GV </a:t>
                      </a:r>
                      <a:r>
                        <a:rPr lang="hr-HR" sz="1200" dirty="0" smtClean="0">
                          <a:solidFill>
                            <a:srgbClr val="0070C0"/>
                          </a:solidFill>
                          <a:latin typeface="Times New Roman"/>
                          <a:ea typeface="Times New Roman"/>
                          <a:cs typeface="Times New Roman"/>
                        </a:rPr>
                        <a:t>increased for GT</a:t>
                      </a:r>
                      <a:endParaRPr lang="hr-HR" sz="1100" dirty="0">
                        <a:solidFill>
                          <a:srgbClr val="0070C0"/>
                        </a:solidFill>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0"/>
                  </a:ext>
                </a:extLst>
              </a:tr>
              <a:tr h="228600">
                <a:tc>
                  <a:txBody>
                    <a:bodyPr/>
                    <a:lstStyle/>
                    <a:p>
                      <a:pPr>
                        <a:lnSpc>
                          <a:spcPct val="107000"/>
                        </a:lnSpc>
                      </a:pPr>
                      <a:endParaRPr lang="hr-HR" sz="1100">
                        <a:solidFill>
                          <a:srgbClr val="0070C0"/>
                        </a:solidFill>
                        <a:latin typeface="Calibri"/>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hr-HR" sz="1200">
                          <a:solidFill>
                            <a:srgbClr val="0070C0"/>
                          </a:solidFill>
                          <a:latin typeface="Times New Roman"/>
                          <a:ea typeface="Times New Roman"/>
                          <a:cs typeface="Times New Roman"/>
                        </a:rPr>
                        <a:t>µg m</a:t>
                      </a:r>
                      <a:r>
                        <a:rPr lang="hr-HR" sz="1200" baseline="30000">
                          <a:solidFill>
                            <a:srgbClr val="0070C0"/>
                          </a:solidFill>
                          <a:latin typeface="Times New Roman"/>
                          <a:ea typeface="Times New Roman"/>
                          <a:cs typeface="Times New Roman"/>
                        </a:rPr>
                        <a:t>-3</a:t>
                      </a:r>
                      <a:endParaRPr lang="hr-HR" sz="1100">
                        <a:solidFill>
                          <a:srgbClr val="0070C0"/>
                        </a:solidFill>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hr-HR" sz="1200" dirty="0">
                          <a:solidFill>
                            <a:srgbClr val="0070C0"/>
                          </a:solidFill>
                          <a:latin typeface="Times New Roman"/>
                          <a:ea typeface="Times New Roman"/>
                          <a:cs typeface="Times New Roman"/>
                        </a:rPr>
                        <a:t>(µg m</a:t>
                      </a:r>
                      <a:r>
                        <a:rPr lang="hr-HR" sz="1200" baseline="30000" dirty="0">
                          <a:solidFill>
                            <a:srgbClr val="0070C0"/>
                          </a:solidFill>
                          <a:latin typeface="Times New Roman"/>
                          <a:ea typeface="Times New Roman"/>
                          <a:cs typeface="Times New Roman"/>
                        </a:rPr>
                        <a:t>-3</a:t>
                      </a:r>
                      <a:r>
                        <a:rPr lang="hr-HR" sz="1200" dirty="0">
                          <a:solidFill>
                            <a:srgbClr val="0070C0"/>
                          </a:solidFill>
                          <a:latin typeface="Times New Roman"/>
                          <a:ea typeface="Times New Roman"/>
                          <a:cs typeface="Times New Roman"/>
                        </a:rPr>
                        <a:t>)</a:t>
                      </a:r>
                      <a:endParaRPr lang="hr-HR" sz="1100" dirty="0">
                        <a:solidFill>
                          <a:srgbClr val="0070C0"/>
                        </a:solidFill>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0025">
                <a:tc>
                  <a:txBody>
                    <a:bodyPr/>
                    <a:lstStyle/>
                    <a:p>
                      <a:pPr algn="ctr">
                        <a:lnSpc>
                          <a:spcPct val="107000"/>
                        </a:lnSpc>
                        <a:spcAft>
                          <a:spcPts val="0"/>
                        </a:spcAft>
                      </a:pPr>
                      <a:r>
                        <a:rPr lang="hr-HR" sz="1200">
                          <a:solidFill>
                            <a:srgbClr val="0070C0"/>
                          </a:solidFill>
                          <a:latin typeface="Times New Roman"/>
                          <a:ea typeface="Times New Roman"/>
                          <a:cs typeface="Times New Roman"/>
                        </a:rPr>
                        <a:t>2009.</a:t>
                      </a:r>
                      <a:endParaRPr lang="hr-HR" sz="1100">
                        <a:solidFill>
                          <a:srgbClr val="0070C0"/>
                        </a:solidFill>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hr-HR" sz="1200">
                          <a:solidFill>
                            <a:srgbClr val="0070C0"/>
                          </a:solidFill>
                          <a:latin typeface="Times New Roman"/>
                          <a:ea typeface="Times New Roman"/>
                          <a:cs typeface="Times New Roman"/>
                        </a:rPr>
                        <a:t>25,4</a:t>
                      </a:r>
                      <a:endParaRPr lang="hr-HR" sz="1100">
                        <a:solidFill>
                          <a:srgbClr val="0070C0"/>
                        </a:solidFill>
                        <a:latin typeface="Calibri"/>
                        <a:ea typeface="Calibri"/>
                        <a:cs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hr-HR" sz="1200">
                          <a:solidFill>
                            <a:srgbClr val="0070C0"/>
                          </a:solidFill>
                          <a:latin typeface="Times New Roman"/>
                          <a:ea typeface="Times New Roman"/>
                          <a:cs typeface="Times New Roman"/>
                        </a:rPr>
                        <a:t>29,3</a:t>
                      </a:r>
                      <a:endParaRPr lang="hr-HR" sz="1100">
                        <a:solidFill>
                          <a:srgbClr val="0070C0"/>
                        </a:solidFill>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00025">
                <a:tc>
                  <a:txBody>
                    <a:bodyPr/>
                    <a:lstStyle/>
                    <a:p>
                      <a:pPr algn="ctr">
                        <a:lnSpc>
                          <a:spcPct val="107000"/>
                        </a:lnSpc>
                        <a:spcAft>
                          <a:spcPts val="0"/>
                        </a:spcAft>
                      </a:pPr>
                      <a:r>
                        <a:rPr lang="hr-HR" sz="1200">
                          <a:solidFill>
                            <a:srgbClr val="0070C0"/>
                          </a:solidFill>
                          <a:latin typeface="Times New Roman"/>
                          <a:ea typeface="Times New Roman"/>
                          <a:cs typeface="Times New Roman"/>
                        </a:rPr>
                        <a:t>2010.</a:t>
                      </a:r>
                      <a:endParaRPr lang="hr-HR" sz="1100">
                        <a:solidFill>
                          <a:srgbClr val="0070C0"/>
                        </a:solidFill>
                        <a:latin typeface="Calibri"/>
                        <a:ea typeface="Calibri"/>
                        <a:cs typeface="Times New Roman"/>
                      </a:endParaRPr>
                    </a:p>
                  </a:txBody>
                  <a:tcPr marL="68580" marR="68580" marT="0" marB="0">
                    <a:lnL>
                      <a:noFill/>
                    </a:lnL>
                    <a:lnR>
                      <a:noFill/>
                    </a:lnR>
                    <a:lnT>
                      <a:noFill/>
                    </a:lnT>
                    <a:lnB>
                      <a:noFill/>
                    </a:lnB>
                  </a:tcPr>
                </a:tc>
                <a:tc>
                  <a:txBody>
                    <a:bodyPr/>
                    <a:lstStyle/>
                    <a:p>
                      <a:pPr algn="ctr">
                        <a:lnSpc>
                          <a:spcPct val="107000"/>
                        </a:lnSpc>
                        <a:spcAft>
                          <a:spcPts val="0"/>
                        </a:spcAft>
                      </a:pPr>
                      <a:r>
                        <a:rPr lang="hr-HR" sz="1200">
                          <a:solidFill>
                            <a:srgbClr val="0070C0"/>
                          </a:solidFill>
                          <a:latin typeface="Times New Roman"/>
                          <a:ea typeface="Times New Roman"/>
                          <a:cs typeface="Times New Roman"/>
                        </a:rPr>
                        <a:t>25,0 </a:t>
                      </a:r>
                      <a:endParaRPr lang="hr-HR" sz="1100">
                        <a:solidFill>
                          <a:srgbClr val="0070C0"/>
                        </a:solidFill>
                        <a:latin typeface="Calibri"/>
                        <a:ea typeface="Calibri"/>
                        <a:cs typeface="Times New Roman"/>
                      </a:endParaRPr>
                    </a:p>
                  </a:txBody>
                  <a:tcPr marL="68580" marR="68580" marT="0" marB="0" anchor="b">
                    <a:lnL>
                      <a:noFill/>
                    </a:lnL>
                    <a:lnR>
                      <a:noFill/>
                    </a:lnR>
                    <a:lnT>
                      <a:noFill/>
                    </a:lnT>
                    <a:lnB>
                      <a:noFill/>
                    </a:lnB>
                  </a:tcPr>
                </a:tc>
                <a:tc>
                  <a:txBody>
                    <a:bodyPr/>
                    <a:lstStyle/>
                    <a:p>
                      <a:pPr algn="ctr">
                        <a:lnSpc>
                          <a:spcPct val="107000"/>
                        </a:lnSpc>
                        <a:spcAft>
                          <a:spcPts val="0"/>
                        </a:spcAft>
                      </a:pPr>
                      <a:r>
                        <a:rPr lang="hr-HR" sz="1200">
                          <a:solidFill>
                            <a:srgbClr val="0070C0"/>
                          </a:solidFill>
                          <a:latin typeface="Times New Roman"/>
                          <a:ea typeface="Times New Roman"/>
                          <a:cs typeface="Times New Roman"/>
                        </a:rPr>
                        <a:t>28,6</a:t>
                      </a:r>
                      <a:endParaRPr lang="hr-HR" sz="1100">
                        <a:solidFill>
                          <a:srgbClr val="0070C0"/>
                        </a:solidFill>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3"/>
                  </a:ext>
                </a:extLst>
              </a:tr>
              <a:tr h="200025">
                <a:tc>
                  <a:txBody>
                    <a:bodyPr/>
                    <a:lstStyle/>
                    <a:p>
                      <a:pPr algn="ctr">
                        <a:lnSpc>
                          <a:spcPct val="107000"/>
                        </a:lnSpc>
                        <a:spcAft>
                          <a:spcPts val="0"/>
                        </a:spcAft>
                      </a:pPr>
                      <a:r>
                        <a:rPr lang="hr-HR" sz="1200">
                          <a:solidFill>
                            <a:srgbClr val="0070C0"/>
                          </a:solidFill>
                          <a:latin typeface="Times New Roman"/>
                          <a:ea typeface="Times New Roman"/>
                          <a:cs typeface="Times New Roman"/>
                        </a:rPr>
                        <a:t>2011.</a:t>
                      </a:r>
                      <a:endParaRPr lang="hr-HR" sz="1100">
                        <a:solidFill>
                          <a:srgbClr val="0070C0"/>
                        </a:solidFill>
                        <a:latin typeface="Calibri"/>
                        <a:ea typeface="Calibri"/>
                        <a:cs typeface="Times New Roman"/>
                      </a:endParaRPr>
                    </a:p>
                  </a:txBody>
                  <a:tcPr marL="68580" marR="68580" marT="0" marB="0">
                    <a:lnL>
                      <a:noFill/>
                    </a:lnL>
                    <a:lnR>
                      <a:noFill/>
                    </a:lnR>
                    <a:lnT>
                      <a:noFill/>
                    </a:lnT>
                    <a:lnB>
                      <a:noFill/>
                    </a:lnB>
                  </a:tcPr>
                </a:tc>
                <a:tc>
                  <a:txBody>
                    <a:bodyPr/>
                    <a:lstStyle/>
                    <a:p>
                      <a:pPr algn="ctr">
                        <a:lnSpc>
                          <a:spcPct val="107000"/>
                        </a:lnSpc>
                        <a:spcAft>
                          <a:spcPts val="0"/>
                        </a:spcAft>
                      </a:pPr>
                      <a:r>
                        <a:rPr lang="hr-HR" sz="1200" dirty="0">
                          <a:solidFill>
                            <a:srgbClr val="0070C0"/>
                          </a:solidFill>
                          <a:latin typeface="Times New Roman"/>
                          <a:ea typeface="Times New Roman"/>
                          <a:cs typeface="Times New Roman"/>
                        </a:rPr>
                        <a:t>26,5 </a:t>
                      </a:r>
                      <a:endParaRPr lang="hr-HR" sz="1100" dirty="0">
                        <a:solidFill>
                          <a:srgbClr val="0070C0"/>
                        </a:solidFill>
                        <a:latin typeface="Calibri"/>
                        <a:ea typeface="Calibri"/>
                        <a:cs typeface="Times New Roman"/>
                      </a:endParaRPr>
                    </a:p>
                  </a:txBody>
                  <a:tcPr marL="68580" marR="68580" marT="0" marB="0" anchor="b">
                    <a:lnL>
                      <a:noFill/>
                    </a:lnL>
                    <a:lnR>
                      <a:noFill/>
                    </a:lnR>
                    <a:lnT>
                      <a:noFill/>
                    </a:lnT>
                    <a:lnB>
                      <a:noFill/>
                    </a:lnB>
                  </a:tcPr>
                </a:tc>
                <a:tc>
                  <a:txBody>
                    <a:bodyPr/>
                    <a:lstStyle/>
                    <a:p>
                      <a:pPr algn="ctr">
                        <a:lnSpc>
                          <a:spcPct val="107000"/>
                        </a:lnSpc>
                        <a:spcAft>
                          <a:spcPts val="0"/>
                        </a:spcAft>
                      </a:pPr>
                      <a:r>
                        <a:rPr lang="hr-HR" sz="1200">
                          <a:solidFill>
                            <a:srgbClr val="0070C0"/>
                          </a:solidFill>
                          <a:latin typeface="Times New Roman"/>
                          <a:ea typeface="Times New Roman"/>
                          <a:cs typeface="Times New Roman"/>
                        </a:rPr>
                        <a:t>27,9</a:t>
                      </a:r>
                      <a:endParaRPr lang="hr-HR" sz="1100">
                        <a:solidFill>
                          <a:srgbClr val="0070C0"/>
                        </a:solidFill>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4"/>
                  </a:ext>
                </a:extLst>
              </a:tr>
              <a:tr h="200025">
                <a:tc>
                  <a:txBody>
                    <a:bodyPr/>
                    <a:lstStyle/>
                    <a:p>
                      <a:pPr algn="ctr">
                        <a:lnSpc>
                          <a:spcPct val="107000"/>
                        </a:lnSpc>
                        <a:spcAft>
                          <a:spcPts val="0"/>
                        </a:spcAft>
                      </a:pPr>
                      <a:r>
                        <a:rPr lang="hr-HR" sz="1200">
                          <a:solidFill>
                            <a:srgbClr val="0070C0"/>
                          </a:solidFill>
                          <a:latin typeface="Times New Roman"/>
                          <a:ea typeface="Times New Roman"/>
                          <a:cs typeface="Times New Roman"/>
                        </a:rPr>
                        <a:t>2012.</a:t>
                      </a:r>
                      <a:endParaRPr lang="hr-HR" sz="1100">
                        <a:solidFill>
                          <a:srgbClr val="0070C0"/>
                        </a:solidFill>
                        <a:latin typeface="Calibri"/>
                        <a:ea typeface="Calibri"/>
                        <a:cs typeface="Times New Roman"/>
                      </a:endParaRPr>
                    </a:p>
                  </a:txBody>
                  <a:tcPr marL="68580" marR="68580" marT="0" marB="0">
                    <a:lnL>
                      <a:noFill/>
                    </a:lnL>
                    <a:lnR>
                      <a:noFill/>
                    </a:lnR>
                    <a:lnT>
                      <a:noFill/>
                    </a:lnT>
                    <a:lnB>
                      <a:noFill/>
                    </a:lnB>
                  </a:tcPr>
                </a:tc>
                <a:tc>
                  <a:txBody>
                    <a:bodyPr/>
                    <a:lstStyle/>
                    <a:p>
                      <a:pPr algn="ctr">
                        <a:lnSpc>
                          <a:spcPct val="107000"/>
                        </a:lnSpc>
                        <a:spcAft>
                          <a:spcPts val="0"/>
                        </a:spcAft>
                      </a:pPr>
                      <a:r>
                        <a:rPr lang="hr-HR" sz="1200" dirty="0">
                          <a:solidFill>
                            <a:srgbClr val="0070C0"/>
                          </a:solidFill>
                          <a:latin typeface="Times New Roman"/>
                          <a:ea typeface="Times New Roman"/>
                          <a:cs typeface="Times New Roman"/>
                        </a:rPr>
                        <a:t>21,7 </a:t>
                      </a:r>
                      <a:endParaRPr lang="hr-HR" sz="1100" dirty="0">
                        <a:solidFill>
                          <a:srgbClr val="0070C0"/>
                        </a:solidFill>
                        <a:latin typeface="Calibri"/>
                        <a:ea typeface="Calibri"/>
                        <a:cs typeface="Times New Roman"/>
                      </a:endParaRPr>
                    </a:p>
                  </a:txBody>
                  <a:tcPr marL="68580" marR="68580" marT="0" marB="0" anchor="b">
                    <a:lnL>
                      <a:noFill/>
                    </a:lnL>
                    <a:lnR>
                      <a:noFill/>
                    </a:lnR>
                    <a:lnT>
                      <a:noFill/>
                    </a:lnT>
                    <a:lnB>
                      <a:noFill/>
                    </a:lnB>
                  </a:tcPr>
                </a:tc>
                <a:tc>
                  <a:txBody>
                    <a:bodyPr/>
                    <a:lstStyle/>
                    <a:p>
                      <a:pPr algn="ctr">
                        <a:lnSpc>
                          <a:spcPct val="107000"/>
                        </a:lnSpc>
                        <a:spcAft>
                          <a:spcPts val="0"/>
                        </a:spcAft>
                      </a:pPr>
                      <a:r>
                        <a:rPr lang="hr-HR" sz="1200">
                          <a:solidFill>
                            <a:srgbClr val="0070C0"/>
                          </a:solidFill>
                          <a:latin typeface="Times New Roman"/>
                          <a:ea typeface="Times New Roman"/>
                          <a:cs typeface="Times New Roman"/>
                        </a:rPr>
                        <a:t>27,1</a:t>
                      </a:r>
                      <a:endParaRPr lang="hr-HR" sz="1100">
                        <a:solidFill>
                          <a:srgbClr val="0070C0"/>
                        </a:solidFill>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5"/>
                  </a:ext>
                </a:extLst>
              </a:tr>
              <a:tr h="200025">
                <a:tc>
                  <a:txBody>
                    <a:bodyPr/>
                    <a:lstStyle/>
                    <a:p>
                      <a:pPr algn="ctr">
                        <a:lnSpc>
                          <a:spcPct val="107000"/>
                        </a:lnSpc>
                        <a:spcAft>
                          <a:spcPts val="0"/>
                        </a:spcAft>
                      </a:pPr>
                      <a:r>
                        <a:rPr lang="hr-HR" sz="1200">
                          <a:solidFill>
                            <a:srgbClr val="0070C0"/>
                          </a:solidFill>
                          <a:latin typeface="Times New Roman"/>
                          <a:ea typeface="Times New Roman"/>
                          <a:cs typeface="Times New Roman"/>
                        </a:rPr>
                        <a:t>2013.</a:t>
                      </a:r>
                      <a:endParaRPr lang="hr-HR" sz="1100">
                        <a:solidFill>
                          <a:srgbClr val="0070C0"/>
                        </a:solidFill>
                        <a:latin typeface="Calibri"/>
                        <a:ea typeface="Calibri"/>
                        <a:cs typeface="Times New Roman"/>
                      </a:endParaRPr>
                    </a:p>
                  </a:txBody>
                  <a:tcPr marL="68580" marR="68580" marT="0" marB="0">
                    <a:lnL>
                      <a:noFill/>
                    </a:lnL>
                    <a:lnR>
                      <a:noFill/>
                    </a:lnR>
                    <a:lnT>
                      <a:noFill/>
                    </a:lnT>
                    <a:lnB>
                      <a:noFill/>
                    </a:lnB>
                  </a:tcPr>
                </a:tc>
                <a:tc>
                  <a:txBody>
                    <a:bodyPr/>
                    <a:lstStyle/>
                    <a:p>
                      <a:pPr algn="ctr">
                        <a:lnSpc>
                          <a:spcPct val="107000"/>
                        </a:lnSpc>
                        <a:spcAft>
                          <a:spcPts val="0"/>
                        </a:spcAft>
                      </a:pPr>
                      <a:r>
                        <a:rPr lang="hr-HR" sz="1200">
                          <a:solidFill>
                            <a:srgbClr val="0070C0"/>
                          </a:solidFill>
                          <a:latin typeface="Times New Roman"/>
                          <a:ea typeface="Times New Roman"/>
                          <a:cs typeface="Times New Roman"/>
                        </a:rPr>
                        <a:t>22,5</a:t>
                      </a:r>
                      <a:endParaRPr lang="hr-HR" sz="1100">
                        <a:solidFill>
                          <a:srgbClr val="0070C0"/>
                        </a:solidFill>
                        <a:latin typeface="Calibri"/>
                        <a:ea typeface="Calibri"/>
                        <a:cs typeface="Times New Roman"/>
                      </a:endParaRPr>
                    </a:p>
                  </a:txBody>
                  <a:tcPr marL="68580" marR="68580" marT="0" marB="0" anchor="b">
                    <a:lnL>
                      <a:noFill/>
                    </a:lnL>
                    <a:lnR>
                      <a:noFill/>
                    </a:lnR>
                    <a:lnT>
                      <a:noFill/>
                    </a:lnT>
                    <a:lnB>
                      <a:noFill/>
                    </a:lnB>
                  </a:tcPr>
                </a:tc>
                <a:tc>
                  <a:txBody>
                    <a:bodyPr/>
                    <a:lstStyle/>
                    <a:p>
                      <a:pPr algn="ctr">
                        <a:lnSpc>
                          <a:spcPct val="107000"/>
                        </a:lnSpc>
                        <a:spcAft>
                          <a:spcPts val="0"/>
                        </a:spcAft>
                      </a:pPr>
                      <a:r>
                        <a:rPr lang="hr-HR" sz="1200">
                          <a:solidFill>
                            <a:srgbClr val="0070C0"/>
                          </a:solidFill>
                          <a:latin typeface="Times New Roman"/>
                          <a:ea typeface="Times New Roman"/>
                          <a:cs typeface="Times New Roman"/>
                        </a:rPr>
                        <a:t>26,4</a:t>
                      </a:r>
                      <a:endParaRPr lang="hr-HR" sz="1100">
                        <a:solidFill>
                          <a:srgbClr val="0070C0"/>
                        </a:solidFill>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6"/>
                  </a:ext>
                </a:extLst>
              </a:tr>
              <a:tr h="200025">
                <a:tc>
                  <a:txBody>
                    <a:bodyPr/>
                    <a:lstStyle/>
                    <a:p>
                      <a:pPr algn="ctr">
                        <a:lnSpc>
                          <a:spcPct val="107000"/>
                        </a:lnSpc>
                        <a:spcAft>
                          <a:spcPts val="0"/>
                        </a:spcAft>
                      </a:pPr>
                      <a:r>
                        <a:rPr lang="hr-HR" sz="1200">
                          <a:solidFill>
                            <a:srgbClr val="0070C0"/>
                          </a:solidFill>
                          <a:latin typeface="Times New Roman"/>
                          <a:ea typeface="Times New Roman"/>
                          <a:cs typeface="Times New Roman"/>
                        </a:rPr>
                        <a:t>2014.</a:t>
                      </a:r>
                      <a:endParaRPr lang="hr-HR" sz="1100">
                        <a:solidFill>
                          <a:srgbClr val="0070C0"/>
                        </a:solidFill>
                        <a:latin typeface="Calibri"/>
                        <a:ea typeface="Calibri"/>
                        <a:cs typeface="Times New Roman"/>
                      </a:endParaRPr>
                    </a:p>
                  </a:txBody>
                  <a:tcPr marL="68580" marR="68580" marT="0" marB="0">
                    <a:lnL>
                      <a:noFill/>
                    </a:lnL>
                    <a:lnR>
                      <a:noFill/>
                    </a:lnR>
                    <a:lnT>
                      <a:noFill/>
                    </a:lnT>
                    <a:lnB>
                      <a:noFill/>
                    </a:lnB>
                  </a:tcPr>
                </a:tc>
                <a:tc>
                  <a:txBody>
                    <a:bodyPr/>
                    <a:lstStyle/>
                    <a:p>
                      <a:pPr algn="ctr">
                        <a:lnSpc>
                          <a:spcPct val="107000"/>
                        </a:lnSpc>
                        <a:spcAft>
                          <a:spcPts val="0"/>
                        </a:spcAft>
                      </a:pPr>
                      <a:r>
                        <a:rPr lang="hr-HR" sz="1200" dirty="0">
                          <a:solidFill>
                            <a:srgbClr val="0070C0"/>
                          </a:solidFill>
                          <a:latin typeface="Times New Roman"/>
                          <a:ea typeface="Times New Roman"/>
                          <a:cs typeface="Times New Roman"/>
                        </a:rPr>
                        <a:t>19,3</a:t>
                      </a:r>
                      <a:endParaRPr lang="hr-HR" sz="1100" dirty="0">
                        <a:solidFill>
                          <a:srgbClr val="0070C0"/>
                        </a:solidFill>
                        <a:latin typeface="Calibri"/>
                        <a:ea typeface="Calibri"/>
                        <a:cs typeface="Times New Roman"/>
                      </a:endParaRPr>
                    </a:p>
                  </a:txBody>
                  <a:tcPr marL="68580" marR="68580" marT="0" marB="0" anchor="b">
                    <a:lnL>
                      <a:noFill/>
                    </a:lnL>
                    <a:lnR>
                      <a:noFill/>
                    </a:lnR>
                    <a:lnT>
                      <a:noFill/>
                    </a:lnT>
                    <a:lnB>
                      <a:noFill/>
                    </a:lnB>
                  </a:tcPr>
                </a:tc>
                <a:tc>
                  <a:txBody>
                    <a:bodyPr/>
                    <a:lstStyle/>
                    <a:p>
                      <a:pPr algn="ctr">
                        <a:lnSpc>
                          <a:spcPct val="107000"/>
                        </a:lnSpc>
                        <a:spcAft>
                          <a:spcPts val="0"/>
                        </a:spcAft>
                      </a:pPr>
                      <a:r>
                        <a:rPr lang="hr-HR" sz="1200" dirty="0">
                          <a:solidFill>
                            <a:srgbClr val="0070C0"/>
                          </a:solidFill>
                          <a:latin typeface="Times New Roman"/>
                          <a:ea typeface="Times New Roman"/>
                          <a:cs typeface="Times New Roman"/>
                        </a:rPr>
                        <a:t>25,7</a:t>
                      </a:r>
                      <a:endParaRPr lang="hr-HR" sz="1100" dirty="0">
                        <a:solidFill>
                          <a:srgbClr val="0070C0"/>
                        </a:solidFill>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7"/>
                  </a:ext>
                </a:extLst>
              </a:tr>
              <a:tr h="200025">
                <a:tc>
                  <a:txBody>
                    <a:bodyPr/>
                    <a:lstStyle/>
                    <a:p>
                      <a:pPr algn="ctr">
                        <a:lnSpc>
                          <a:spcPct val="107000"/>
                        </a:lnSpc>
                        <a:spcAft>
                          <a:spcPts val="0"/>
                        </a:spcAft>
                      </a:pPr>
                      <a:r>
                        <a:rPr lang="hr-HR" sz="1200" dirty="0">
                          <a:solidFill>
                            <a:srgbClr val="0070C0"/>
                          </a:solidFill>
                          <a:latin typeface="Times New Roman"/>
                          <a:ea typeface="Times New Roman"/>
                          <a:cs typeface="Times New Roman"/>
                        </a:rPr>
                        <a:t>2015.</a:t>
                      </a:r>
                      <a:endParaRPr lang="hr-HR" sz="1100" dirty="0">
                        <a:solidFill>
                          <a:srgbClr val="0070C0"/>
                        </a:solidFill>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hr-HR" sz="1200" dirty="0" smtClean="0">
                          <a:solidFill>
                            <a:srgbClr val="0070C0"/>
                          </a:solidFill>
                          <a:latin typeface="Times New Roman"/>
                          <a:ea typeface="Times New Roman"/>
                          <a:cs typeface="Times New Roman"/>
                        </a:rPr>
                        <a:t>21,8</a:t>
                      </a:r>
                      <a:endParaRPr lang="hr-HR" sz="1100" dirty="0">
                        <a:solidFill>
                          <a:srgbClr val="0070C0"/>
                        </a:solidFill>
                        <a:latin typeface="Calibri"/>
                        <a:ea typeface="Calibri"/>
                        <a:cs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hr-HR" sz="1200" dirty="0" smtClean="0">
                          <a:solidFill>
                            <a:srgbClr val="0070C0"/>
                          </a:solidFill>
                          <a:latin typeface="Times New Roman"/>
                          <a:ea typeface="Times New Roman"/>
                          <a:cs typeface="Times New Roman"/>
                        </a:rPr>
                        <a:t>25,0</a:t>
                      </a:r>
                      <a:endParaRPr lang="hr-HR" sz="1100" dirty="0">
                        <a:solidFill>
                          <a:srgbClr val="0070C0"/>
                        </a:solidFill>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3" name="TekstniOkvir 12"/>
          <p:cNvSpPr txBox="1"/>
          <p:nvPr/>
        </p:nvSpPr>
        <p:spPr>
          <a:xfrm>
            <a:off x="4965895" y="3390314"/>
            <a:ext cx="2131161" cy="369332"/>
          </a:xfrm>
          <a:prstGeom prst="rect">
            <a:avLst/>
          </a:prstGeom>
          <a:noFill/>
        </p:spPr>
        <p:txBody>
          <a:bodyPr wrap="none" rtlCol="0">
            <a:spAutoFit/>
          </a:bodyPr>
          <a:lstStyle/>
          <a:p>
            <a:r>
              <a:rPr lang="hr-HR" b="1" dirty="0" smtClean="0">
                <a:solidFill>
                  <a:srgbClr val="0070C0"/>
                </a:solidFill>
              </a:rPr>
              <a:t>2020.  GV=20 </a:t>
            </a:r>
            <a:r>
              <a:rPr lang="hr-HR" b="1" dirty="0" smtClean="0">
                <a:solidFill>
                  <a:srgbClr val="0070C0"/>
                </a:solidFill>
                <a:latin typeface="Times New Roman"/>
                <a:ea typeface="Times New Roman"/>
                <a:cs typeface="Times New Roman"/>
              </a:rPr>
              <a:t>µg m</a:t>
            </a:r>
            <a:r>
              <a:rPr lang="hr-HR" b="1" baseline="30000" dirty="0" smtClean="0">
                <a:solidFill>
                  <a:srgbClr val="0070C0"/>
                </a:solidFill>
                <a:latin typeface="Times New Roman"/>
                <a:ea typeface="Times New Roman"/>
                <a:cs typeface="Times New Roman"/>
              </a:rPr>
              <a:t>-3</a:t>
            </a:r>
            <a:endParaRPr lang="hr-HR" b="1" dirty="0">
              <a:solidFill>
                <a:srgbClr val="0070C0"/>
              </a:solidFill>
            </a:endParaRPr>
          </a:p>
        </p:txBody>
      </p:sp>
      <p:pic>
        <p:nvPicPr>
          <p:cNvPr id="14" name="Picture 6"/>
          <p:cNvPicPr/>
          <p:nvPr/>
        </p:nvPicPr>
        <p:blipFill>
          <a:blip r:embed="rId5" cstate="print">
            <a:extLst>
              <a:ext uri="{28A0092B-C50C-407E-A947-70E740481C1C}">
                <a14:useLocalDpi xmlns:a14="http://schemas.microsoft.com/office/drawing/2010/main" val="0"/>
              </a:ext>
            </a:extLst>
          </a:blip>
          <a:stretch>
            <a:fillRect/>
          </a:stretch>
        </p:blipFill>
        <p:spPr>
          <a:xfrm>
            <a:off x="4797082" y="3696785"/>
            <a:ext cx="4149139" cy="2338255"/>
          </a:xfrm>
          <a:prstGeom prst="rect">
            <a:avLst/>
          </a:prstGeom>
        </p:spPr>
      </p:pic>
      <p:sp>
        <p:nvSpPr>
          <p:cNvPr id="16"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1</a:t>
            </a:r>
          </a:p>
        </p:txBody>
      </p:sp>
      <p:pic>
        <p:nvPicPr>
          <p:cNvPr id="17" name="Picture 3"/>
          <p:cNvPicPr>
            <a:picLocks noChangeAspect="1" noChangeArrowheads="1"/>
          </p:cNvPicPr>
          <p:nvPr/>
        </p:nvPicPr>
        <p:blipFill>
          <a:blip r:embed="rId6"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63</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3"/>
          <p:cNvPicPr/>
          <p:nvPr/>
        </p:nvPicPr>
        <p:blipFill>
          <a:blip r:embed="rId3" cstate="print">
            <a:extLst>
              <a:ext uri="{28A0092B-C50C-407E-A947-70E740481C1C}">
                <a14:useLocalDpi xmlns:a14="http://schemas.microsoft.com/office/drawing/2010/main" val="0"/>
              </a:ext>
            </a:extLst>
          </a:blip>
          <a:stretch>
            <a:fillRect/>
          </a:stretch>
        </p:blipFill>
        <p:spPr>
          <a:xfrm>
            <a:off x="1688123" y="1419562"/>
            <a:ext cx="4979133" cy="3433792"/>
          </a:xfrm>
          <a:prstGeom prst="rect">
            <a:avLst/>
          </a:prstGeom>
        </p:spPr>
      </p:pic>
      <p:sp>
        <p:nvSpPr>
          <p:cNvPr id="13"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1</a:t>
            </a:r>
          </a:p>
        </p:txBody>
      </p:sp>
      <p:sp>
        <p:nvSpPr>
          <p:cNvPr id="14" name="Rectangle 13"/>
          <p:cNvSpPr/>
          <p:nvPr/>
        </p:nvSpPr>
        <p:spPr>
          <a:xfrm>
            <a:off x="2811304" y="5147778"/>
            <a:ext cx="3448957" cy="369332"/>
          </a:xfrm>
          <a:prstGeom prst="rect">
            <a:avLst/>
          </a:prstGeom>
        </p:spPr>
        <p:txBody>
          <a:bodyPr wrap="none">
            <a:spAutoFit/>
          </a:bodyPr>
          <a:lstStyle/>
          <a:p>
            <a:r>
              <a:rPr lang="hr-HR" dirty="0" smtClean="0"/>
              <a:t>A prominent seasonal dependence</a:t>
            </a:r>
            <a:endParaRPr lang="hr-HR" dirty="0"/>
          </a:p>
        </p:txBody>
      </p:sp>
      <p:pic>
        <p:nvPicPr>
          <p:cNvPr id="15"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64</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61441" name="Picture 1"/>
          <p:cNvPicPr>
            <a:picLocks noChangeAspect="1" noChangeArrowheads="1"/>
          </p:cNvPicPr>
          <p:nvPr/>
        </p:nvPicPr>
        <p:blipFill>
          <a:blip r:embed="rId3" cstate="print"/>
          <a:srcRect/>
          <a:stretch>
            <a:fillRect/>
          </a:stretch>
        </p:blipFill>
        <p:spPr bwMode="auto">
          <a:xfrm>
            <a:off x="426940" y="1281113"/>
            <a:ext cx="4238625" cy="2466975"/>
          </a:xfrm>
          <a:prstGeom prst="rect">
            <a:avLst/>
          </a:prstGeom>
          <a:noFill/>
          <a:ln w="9525">
            <a:noFill/>
            <a:miter lim="800000"/>
            <a:headEnd/>
            <a:tailEnd/>
          </a:ln>
        </p:spPr>
      </p:pic>
      <p:pic>
        <p:nvPicPr>
          <p:cNvPr id="61442" name="Picture 2"/>
          <p:cNvPicPr>
            <a:picLocks noChangeAspect="1" noChangeArrowheads="1"/>
          </p:cNvPicPr>
          <p:nvPr/>
        </p:nvPicPr>
        <p:blipFill>
          <a:blip r:embed="rId4" cstate="print"/>
          <a:srcRect/>
          <a:stretch>
            <a:fillRect/>
          </a:stretch>
        </p:blipFill>
        <p:spPr bwMode="auto">
          <a:xfrm>
            <a:off x="422031" y="3712846"/>
            <a:ext cx="4248444" cy="2658763"/>
          </a:xfrm>
          <a:prstGeom prst="rect">
            <a:avLst/>
          </a:prstGeom>
          <a:noFill/>
          <a:ln w="9525">
            <a:noFill/>
            <a:miter lim="800000"/>
            <a:headEnd/>
            <a:tailEnd/>
          </a:ln>
        </p:spPr>
      </p:pic>
      <p:sp>
        <p:nvSpPr>
          <p:cNvPr id="13"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1</a:t>
            </a:r>
          </a:p>
        </p:txBody>
      </p:sp>
      <p:pic>
        <p:nvPicPr>
          <p:cNvPr id="14" name="Picture 3"/>
          <p:cNvPicPr>
            <a:picLocks noChangeAspect="1" noChangeArrowheads="1"/>
          </p:cNvPicPr>
          <p:nvPr/>
        </p:nvPicPr>
        <p:blipFill>
          <a:blip r:embed="rId5"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65</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4"/>
          <p:cNvPicPr/>
          <p:nvPr/>
        </p:nvPicPr>
        <p:blipFill>
          <a:blip r:embed="rId3" cstate="print">
            <a:extLst>
              <a:ext uri="{28A0092B-C50C-407E-A947-70E740481C1C}">
                <a14:useLocalDpi xmlns:a14="http://schemas.microsoft.com/office/drawing/2010/main" val="0"/>
              </a:ext>
            </a:extLst>
          </a:blip>
          <a:stretch>
            <a:fillRect/>
          </a:stretch>
        </p:blipFill>
        <p:spPr>
          <a:xfrm>
            <a:off x="2322000" y="1600200"/>
            <a:ext cx="4500000" cy="3657600"/>
          </a:xfrm>
          <a:prstGeom prst="rect">
            <a:avLst/>
          </a:prstGeom>
        </p:spPr>
      </p:pic>
      <p:sp>
        <p:nvSpPr>
          <p:cNvPr id="10" name="TekstniOkvir 9"/>
          <p:cNvSpPr txBox="1"/>
          <p:nvPr/>
        </p:nvSpPr>
        <p:spPr>
          <a:xfrm>
            <a:off x="1344756" y="5444197"/>
            <a:ext cx="6812827" cy="400110"/>
          </a:xfrm>
          <a:prstGeom prst="rect">
            <a:avLst/>
          </a:prstGeom>
          <a:noFill/>
        </p:spPr>
        <p:txBody>
          <a:bodyPr wrap="none" rtlCol="0">
            <a:spAutoFit/>
          </a:bodyPr>
          <a:lstStyle/>
          <a:p>
            <a:r>
              <a:rPr lang="en-US" sz="2000" smtClean="0">
                <a:solidFill>
                  <a:srgbClr val="0070C0"/>
                </a:solidFill>
              </a:rPr>
              <a:t>Trends of seasonal concentration through the measuring period</a:t>
            </a:r>
            <a:endParaRPr lang="hr-HR" sz="2000" dirty="0">
              <a:solidFill>
                <a:srgbClr val="0070C0"/>
              </a:solidFill>
            </a:endParaRPr>
          </a:p>
        </p:txBody>
      </p:sp>
      <p:sp>
        <p:nvSpPr>
          <p:cNvPr id="13"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1</a:t>
            </a:r>
          </a:p>
        </p:txBody>
      </p:sp>
      <p:pic>
        <p:nvPicPr>
          <p:cNvPr id="14" name="Picture 3"/>
          <p:cNvPicPr>
            <a:picLocks noChangeAspect="1" noChangeArrowheads="1"/>
          </p:cNvPicPr>
          <p:nvPr/>
        </p:nvPicPr>
        <p:blipFill>
          <a:blip r:embed="rId4" cstate="print"/>
          <a:srcRect/>
          <a:stretch>
            <a:fillRect/>
          </a:stretch>
        </p:blipFill>
        <p:spPr bwMode="auto">
          <a:xfrm>
            <a:off x="12914" y="6077688"/>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66</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5"/>
          <p:cNvPicPr/>
          <p:nvPr/>
        </p:nvPicPr>
        <p:blipFill>
          <a:blip r:embed="rId3" cstate="print">
            <a:extLst>
              <a:ext uri="{28A0092B-C50C-407E-A947-70E740481C1C}">
                <a14:useLocalDpi xmlns:a14="http://schemas.microsoft.com/office/drawing/2010/main" val="0"/>
              </a:ext>
            </a:extLst>
          </a:blip>
          <a:stretch>
            <a:fillRect/>
          </a:stretch>
        </p:blipFill>
        <p:spPr>
          <a:xfrm>
            <a:off x="2350135" y="1292511"/>
            <a:ext cx="4500000" cy="3654000"/>
          </a:xfrm>
          <a:prstGeom prst="rect">
            <a:avLst/>
          </a:prstGeom>
        </p:spPr>
      </p:pic>
      <p:sp>
        <p:nvSpPr>
          <p:cNvPr id="10" name="TekstniOkvir 9"/>
          <p:cNvSpPr txBox="1"/>
          <p:nvPr/>
        </p:nvSpPr>
        <p:spPr>
          <a:xfrm>
            <a:off x="661180" y="5331656"/>
            <a:ext cx="8109596" cy="646331"/>
          </a:xfrm>
          <a:prstGeom prst="rect">
            <a:avLst/>
          </a:prstGeom>
          <a:noFill/>
        </p:spPr>
        <p:txBody>
          <a:bodyPr wrap="square" rtlCol="0">
            <a:spAutoFit/>
          </a:bodyPr>
          <a:lstStyle/>
          <a:p>
            <a:r>
              <a:rPr lang="en-US" smtClean="0">
                <a:solidFill>
                  <a:srgbClr val="0070C0"/>
                </a:solidFill>
              </a:rPr>
              <a:t>Trends of concentrations for the periods without (May-September) and with heating (November-March)</a:t>
            </a:r>
            <a:endParaRPr lang="hr-HR" dirty="0">
              <a:solidFill>
                <a:srgbClr val="0070C0"/>
              </a:solidFill>
            </a:endParaRPr>
          </a:p>
        </p:txBody>
      </p:sp>
      <p:sp>
        <p:nvSpPr>
          <p:cNvPr id="13"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1</a:t>
            </a:r>
          </a:p>
        </p:txBody>
      </p:sp>
      <p:pic>
        <p:nvPicPr>
          <p:cNvPr id="14"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67</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13"/>
          <p:cNvPicPr/>
          <p:nvPr/>
        </p:nvPicPr>
        <p:blipFill>
          <a:blip r:embed="rId3" cstate="print">
            <a:extLst>
              <a:ext uri="{28A0092B-C50C-407E-A947-70E740481C1C}">
                <a14:useLocalDpi xmlns:a14="http://schemas.microsoft.com/office/drawing/2010/main" val="0"/>
              </a:ext>
            </a:extLst>
          </a:blip>
          <a:stretch>
            <a:fillRect/>
          </a:stretch>
        </p:blipFill>
        <p:spPr>
          <a:xfrm>
            <a:off x="591674" y="1384892"/>
            <a:ext cx="3867784" cy="2525926"/>
          </a:xfrm>
          <a:prstGeom prst="rect">
            <a:avLst/>
          </a:prstGeom>
        </p:spPr>
      </p:pic>
      <p:pic>
        <p:nvPicPr>
          <p:cNvPr id="12" name="Picture 4" descr="PPI_2015.bmp"/>
          <p:cNvPicPr/>
          <p:nvPr/>
        </p:nvPicPr>
        <p:blipFill>
          <a:blip r:embed="rId4" cstate="print"/>
          <a:stretch>
            <a:fillRect/>
          </a:stretch>
        </p:blipFill>
        <p:spPr>
          <a:xfrm>
            <a:off x="577606" y="3895200"/>
            <a:ext cx="3881852" cy="2407126"/>
          </a:xfrm>
          <a:prstGeom prst="rect">
            <a:avLst/>
          </a:prstGeom>
        </p:spPr>
      </p:pic>
      <p:sp>
        <p:nvSpPr>
          <p:cNvPr id="13" name="Pravokutnik 12"/>
          <p:cNvSpPr/>
          <p:nvPr/>
        </p:nvSpPr>
        <p:spPr>
          <a:xfrm>
            <a:off x="4617730" y="1219591"/>
            <a:ext cx="3283826" cy="1477328"/>
          </a:xfrm>
          <a:prstGeom prst="rect">
            <a:avLst/>
          </a:prstGeom>
        </p:spPr>
        <p:txBody>
          <a:bodyPr wrap="square">
            <a:spAutoFit/>
          </a:bodyPr>
          <a:lstStyle/>
          <a:p>
            <a:r>
              <a:rPr lang="en-US" dirty="0" smtClean="0">
                <a:solidFill>
                  <a:srgbClr val="0070C0"/>
                </a:solidFill>
              </a:rPr>
              <a:t>An indicator of average exposure (PPI) a three-year average of the annual </a:t>
            </a:r>
            <a:r>
              <a:rPr lang="hr-HR" dirty="0" smtClean="0">
                <a:solidFill>
                  <a:srgbClr val="0070C0"/>
                </a:solidFill>
              </a:rPr>
              <a:t>mean </a:t>
            </a:r>
            <a:r>
              <a:rPr lang="en-US" dirty="0" smtClean="0">
                <a:solidFill>
                  <a:srgbClr val="0070C0"/>
                </a:solidFill>
              </a:rPr>
              <a:t>concentrations of backwards: PPIX = (CX + CX-1 and CX-2)/3</a:t>
            </a:r>
            <a:endParaRPr lang="hr-HR" dirty="0">
              <a:solidFill>
                <a:srgbClr val="0070C0"/>
              </a:solidFill>
            </a:endParaRPr>
          </a:p>
        </p:txBody>
      </p:sp>
      <p:sp>
        <p:nvSpPr>
          <p:cNvPr id="14" name="Pravokutnik 13"/>
          <p:cNvSpPr/>
          <p:nvPr/>
        </p:nvSpPr>
        <p:spPr>
          <a:xfrm>
            <a:off x="4572000" y="2825942"/>
            <a:ext cx="4206240" cy="923330"/>
          </a:xfrm>
          <a:prstGeom prst="rect">
            <a:avLst/>
          </a:prstGeom>
        </p:spPr>
        <p:txBody>
          <a:bodyPr wrap="square">
            <a:spAutoFit/>
          </a:bodyPr>
          <a:lstStyle/>
          <a:p>
            <a:r>
              <a:rPr lang="en-US" dirty="0" smtClean="0">
                <a:solidFill>
                  <a:srgbClr val="0070C0"/>
                </a:solidFill>
              </a:rPr>
              <a:t>The value of the PPI for 2015. of 21.2 µ g m-3 is higher than the required level of exposure from 20.0 µ g m-3 for 2015. </a:t>
            </a:r>
            <a:endParaRPr lang="hr-HR" dirty="0">
              <a:solidFill>
                <a:srgbClr val="0070C0"/>
              </a:solidFill>
            </a:endParaRPr>
          </a:p>
        </p:txBody>
      </p:sp>
      <p:sp>
        <p:nvSpPr>
          <p:cNvPr id="63489" name="Rectangle 1"/>
          <p:cNvSpPr>
            <a:spLocks noChangeArrowheads="1"/>
          </p:cNvSpPr>
          <p:nvPr/>
        </p:nvSpPr>
        <p:spPr bwMode="auto">
          <a:xfrm>
            <a:off x="4478695" y="4867965"/>
            <a:ext cx="4665305"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smtClean="0">
                <a:ln>
                  <a:noFill/>
                </a:ln>
                <a:solidFill>
                  <a:srgbClr val="0070C0"/>
                </a:solidFill>
                <a:effectLst/>
                <a:latin typeface="Times New Roman" pitchFamily="18" charset="0"/>
                <a:ea typeface="Calibri" pitchFamily="34" charset="0"/>
                <a:cs typeface="Times New Roman" pitchFamily="18" charset="0"/>
              </a:rPr>
              <a:t>Prediction for 2020. year </a:t>
            </a:r>
            <a:r>
              <a:rPr kumimoji="0" lang="hr-HR" i="0" u="none" strike="noStrike" cap="none" normalizeH="0" baseline="0" dirty="0" smtClean="0">
                <a:ln>
                  <a:noFill/>
                </a:ln>
                <a:solidFill>
                  <a:srgbClr val="0070C0"/>
                </a:solidFill>
                <a:effectLst/>
                <a:latin typeface="Times New Roman" pitchFamily="18" charset="0"/>
                <a:ea typeface="Calibri" pitchFamily="34" charset="0"/>
                <a:cs typeface="Times New Roman" pitchFamily="18" charset="0"/>
              </a:rPr>
              <a:t>is </a:t>
            </a:r>
            <a:r>
              <a:rPr kumimoji="0" lang="en-US" i="0" u="none" strike="noStrike" cap="none" normalizeH="0" baseline="0" dirty="0" smtClean="0">
                <a:ln>
                  <a:noFill/>
                </a:ln>
                <a:solidFill>
                  <a:srgbClr val="0070C0"/>
                </a:solidFill>
                <a:effectLst/>
                <a:latin typeface="Times New Roman" pitchFamily="18" charset="0"/>
                <a:ea typeface="Calibri" pitchFamily="34" charset="0"/>
                <a:cs typeface="Times New Roman" pitchFamily="18" charset="0"/>
              </a:rPr>
              <a:t>19.4 µ g m-3</a:t>
            </a:r>
            <a:r>
              <a:rPr kumimoji="0" lang="hr-HR" i="0" u="none" strike="noStrike" cap="none" normalizeH="0" baseline="0" dirty="0" smtClean="0">
                <a:ln>
                  <a:noFill/>
                </a:ln>
                <a:solidFill>
                  <a:srgbClr val="0070C0"/>
                </a:solidFill>
                <a:effectLst/>
                <a:latin typeface="Times New Roman" pitchFamily="18" charset="0"/>
                <a:ea typeface="Calibri" pitchFamily="34" charset="0"/>
                <a:cs typeface="Times New Roman" pitchFamily="18" charset="0"/>
              </a:rPr>
              <a:t>.</a:t>
            </a:r>
            <a:r>
              <a:rPr kumimoji="0" lang="en-US" i="0" u="none" strike="noStrike" cap="none" normalizeH="0" baseline="0" dirty="0" smtClean="0">
                <a:ln>
                  <a:noFill/>
                </a:ln>
                <a:solidFill>
                  <a:srgbClr val="0070C0"/>
                </a:solidFill>
                <a:effectLst/>
                <a:latin typeface="Times New Roman" pitchFamily="18" charset="0"/>
                <a:ea typeface="Calibri" pitchFamily="34" charset="0"/>
                <a:cs typeface="Times New Roman" pitchFamily="18" charset="0"/>
              </a:rPr>
              <a:t> If the prediction comes true, it would mean that the exposure reduction target at the national level of 20% will not be reached.</a:t>
            </a:r>
            <a:endParaRPr kumimoji="0" lang="hr-HR" i="0" u="none" strike="noStrike" cap="none" normalizeH="0" baseline="0" dirty="0" smtClean="0">
              <a:ln>
                <a:noFill/>
              </a:ln>
              <a:solidFill>
                <a:srgbClr val="0070C0"/>
              </a:solidFill>
              <a:effectLst/>
              <a:latin typeface="Arial" pitchFamily="34" charset="0"/>
              <a:cs typeface="Arial" pitchFamily="34" charset="0"/>
            </a:endParaRPr>
          </a:p>
        </p:txBody>
      </p:sp>
      <p:sp>
        <p:nvSpPr>
          <p:cNvPr id="15" name="TekstniOkvir 14"/>
          <p:cNvSpPr txBox="1"/>
          <p:nvPr/>
        </p:nvSpPr>
        <p:spPr>
          <a:xfrm>
            <a:off x="4628270" y="4009292"/>
            <a:ext cx="4082593" cy="646331"/>
          </a:xfrm>
          <a:prstGeom prst="rect">
            <a:avLst/>
          </a:prstGeom>
          <a:noFill/>
        </p:spPr>
        <p:txBody>
          <a:bodyPr wrap="square" rtlCol="0">
            <a:spAutoFit/>
          </a:bodyPr>
          <a:lstStyle/>
          <a:p>
            <a:r>
              <a:rPr lang="en-US" dirty="0" smtClean="0">
                <a:solidFill>
                  <a:srgbClr val="0070C0"/>
                </a:solidFill>
              </a:rPr>
              <a:t>The model was given an excellent prediction value of PPI for 2015. </a:t>
            </a:r>
            <a:endParaRPr lang="hr-HR" dirty="0">
              <a:solidFill>
                <a:srgbClr val="0070C0"/>
              </a:solidFill>
            </a:endParaRPr>
          </a:p>
        </p:txBody>
      </p:sp>
      <p:pic>
        <p:nvPicPr>
          <p:cNvPr id="16" name="Picture 3"/>
          <p:cNvPicPr>
            <a:picLocks noChangeAspect="1" noChangeArrowheads="1"/>
          </p:cNvPicPr>
          <p:nvPr/>
        </p:nvPicPr>
        <p:blipFill>
          <a:blip r:embed="rId5" cstate="print"/>
          <a:srcRect/>
          <a:stretch>
            <a:fillRect/>
          </a:stretch>
        </p:blipFill>
        <p:spPr bwMode="auto">
          <a:xfrm>
            <a:off x="0" y="6265863"/>
            <a:ext cx="4767263" cy="592137"/>
          </a:xfrm>
          <a:prstGeom prst="rect">
            <a:avLst/>
          </a:prstGeom>
          <a:noFill/>
          <a:ln w="9525">
            <a:noFill/>
            <a:miter lim="800000"/>
            <a:headEnd/>
            <a:tailEnd/>
          </a:ln>
          <a:effectLst/>
        </p:spPr>
      </p:pic>
      <p:sp>
        <p:nvSpPr>
          <p:cNvPr id="18"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1</a:t>
            </a:r>
          </a:p>
        </p:txBody>
      </p:sp>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68</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18"/>
          <p:cNvPicPr/>
          <p:nvPr/>
        </p:nvPicPr>
        <p:blipFill>
          <a:blip r:embed="rId3" cstate="print">
            <a:extLst>
              <a:ext uri="{28A0092B-C50C-407E-A947-70E740481C1C}">
                <a14:useLocalDpi xmlns:a14="http://schemas.microsoft.com/office/drawing/2010/main" val="0"/>
              </a:ext>
            </a:extLst>
          </a:blip>
          <a:stretch>
            <a:fillRect/>
          </a:stretch>
        </p:blipFill>
        <p:spPr>
          <a:xfrm>
            <a:off x="619809" y="1426487"/>
            <a:ext cx="3713040" cy="2413994"/>
          </a:xfrm>
          <a:prstGeom prst="rect">
            <a:avLst/>
          </a:prstGeom>
        </p:spPr>
      </p:pic>
      <p:pic>
        <p:nvPicPr>
          <p:cNvPr id="10" name="Picture 19"/>
          <p:cNvPicPr/>
          <p:nvPr/>
        </p:nvPicPr>
        <p:blipFill>
          <a:blip r:embed="rId4" cstate="print">
            <a:extLst>
              <a:ext uri="{28A0092B-C50C-407E-A947-70E740481C1C}">
                <a14:useLocalDpi xmlns:a14="http://schemas.microsoft.com/office/drawing/2010/main" val="0"/>
              </a:ext>
            </a:extLst>
          </a:blip>
          <a:stretch>
            <a:fillRect/>
          </a:stretch>
        </p:blipFill>
        <p:spPr>
          <a:xfrm>
            <a:off x="605741" y="3887114"/>
            <a:ext cx="3727108" cy="2077588"/>
          </a:xfrm>
          <a:prstGeom prst="rect">
            <a:avLst/>
          </a:prstGeom>
        </p:spPr>
      </p:pic>
      <p:sp>
        <p:nvSpPr>
          <p:cNvPr id="62465" name="Rectangle 1"/>
          <p:cNvSpPr>
            <a:spLocks noChangeArrowheads="1"/>
          </p:cNvSpPr>
          <p:nvPr/>
        </p:nvSpPr>
        <p:spPr bwMode="auto">
          <a:xfrm>
            <a:off x="4735629" y="3391042"/>
            <a:ext cx="3551723"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70C0"/>
                </a:solidFill>
                <a:effectLst/>
                <a:latin typeface="Times New Roman" pitchFamily="18" charset="0"/>
                <a:ea typeface="Calibri" pitchFamily="34" charset="0"/>
                <a:cs typeface="Times New Roman" pitchFamily="18" charset="0"/>
              </a:rPr>
              <a:t>The budget shows that during the period of 2001. up to 2015. </a:t>
            </a:r>
            <a:r>
              <a:rPr kumimoji="0" lang="hr-HR" b="0" i="0" u="none" strike="noStrike" cap="none" normalizeH="0" baseline="0" dirty="0" smtClean="0">
                <a:ln>
                  <a:noFill/>
                </a:ln>
                <a:solidFill>
                  <a:srgbClr val="0070C0"/>
                </a:solidFill>
                <a:effectLst/>
                <a:latin typeface="Times New Roman" pitchFamily="18" charset="0"/>
                <a:ea typeface="Calibri" pitchFamily="34" charset="0"/>
                <a:cs typeface="Times New Roman" pitchFamily="18" charset="0"/>
              </a:rPr>
              <a:t>∆DS is reduced from 3,2 #100 000  for 2001. to 1,4 #/100 000</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70C0"/>
                </a:solidFill>
                <a:effectLst/>
                <a:latin typeface="Times New Roman" pitchFamily="18" charset="0"/>
                <a:ea typeface="Calibri" pitchFamily="34" charset="0"/>
                <a:cs typeface="Times New Roman" pitchFamily="18" charset="0"/>
              </a:rPr>
              <a:t>Residents for 2015. </a:t>
            </a:r>
            <a:r>
              <a:rPr kumimoji="0" lang="hr-HR" b="0" i="0" u="none" strike="noStrike" cap="none" normalizeH="0" baseline="0" dirty="0" smtClean="0">
                <a:ln>
                  <a:noFill/>
                </a:ln>
                <a:solidFill>
                  <a:srgbClr val="0070C0"/>
                </a:solidFill>
                <a:effectLst/>
                <a:latin typeface="Times New Roman" pitchFamily="18" charset="0"/>
                <a:ea typeface="Calibri" pitchFamily="34" charset="0"/>
                <a:cs typeface="Times New Roman" pitchFamily="18" charset="0"/>
              </a:rPr>
              <a:t>evaluation ∆DS</a:t>
            </a:r>
          </a:p>
          <a:p>
            <a:pPr marL="0" marR="0" lvl="0" indent="0" algn="just" defTabSz="914400" rtl="0" eaLnBrk="1" fontAlgn="base" latinLnBrk="0" hangingPunct="1">
              <a:lnSpc>
                <a:spcPct val="100000"/>
              </a:lnSpc>
              <a:spcBef>
                <a:spcPct val="0"/>
              </a:spcBef>
              <a:spcAft>
                <a:spcPct val="0"/>
              </a:spcAft>
              <a:buClrTx/>
              <a:buSzTx/>
              <a:buFontTx/>
              <a:buNone/>
              <a:tabLst/>
            </a:pPr>
            <a:r>
              <a:rPr kumimoji="0" lang="hr-HR" b="0" i="0" u="none" strike="noStrike" cap="none" normalizeH="0" baseline="0" dirty="0" smtClean="0">
                <a:ln>
                  <a:noFill/>
                </a:ln>
                <a:solidFill>
                  <a:srgbClr val="0070C0"/>
                </a:solidFill>
                <a:effectLst/>
                <a:latin typeface="Times New Roman" pitchFamily="18" charset="0"/>
                <a:ea typeface="Calibri" pitchFamily="34" charset="0"/>
                <a:cs typeface="Times New Roman" pitchFamily="18" charset="0"/>
              </a:rPr>
              <a:t>for 2020. is 1,2 #/100 000 inhabitants.</a:t>
            </a:r>
            <a:endParaRPr kumimoji="0" lang="hr-HR"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TekstniOkvir 11"/>
          <p:cNvSpPr txBox="1"/>
          <p:nvPr/>
        </p:nvSpPr>
        <p:spPr>
          <a:xfrm>
            <a:off x="4417256" y="2096086"/>
            <a:ext cx="4534240" cy="923330"/>
          </a:xfrm>
          <a:prstGeom prst="rect">
            <a:avLst/>
          </a:prstGeom>
          <a:noFill/>
        </p:spPr>
        <p:txBody>
          <a:bodyPr wrap="square" rtlCol="0">
            <a:spAutoFit/>
          </a:bodyPr>
          <a:lstStyle/>
          <a:p>
            <a:r>
              <a:rPr lang="en-US" dirty="0" smtClean="0">
                <a:solidFill>
                  <a:srgbClr val="0070C0"/>
                </a:solidFill>
              </a:rPr>
              <a:t>The average three-year </a:t>
            </a:r>
            <a:r>
              <a:rPr lang="hr-HR" dirty="0" smtClean="0">
                <a:solidFill>
                  <a:srgbClr val="0070C0"/>
                </a:solidFill>
              </a:rPr>
              <a:t>dependance</a:t>
            </a:r>
            <a:r>
              <a:rPr lang="en-US" dirty="0" smtClean="0">
                <a:solidFill>
                  <a:srgbClr val="0070C0"/>
                </a:solidFill>
              </a:rPr>
              <a:t> the number of additional cases of total mortality (ΔDS) with regard to the change in PPI.</a:t>
            </a:r>
            <a:endParaRPr lang="hr-HR" dirty="0">
              <a:solidFill>
                <a:srgbClr val="0070C0"/>
              </a:solidFill>
            </a:endParaRPr>
          </a:p>
        </p:txBody>
      </p:sp>
      <p:sp>
        <p:nvSpPr>
          <p:cNvPr id="14" name="Title 1"/>
          <p:cNvSpPr txBox="1">
            <a:spLocks/>
          </p:cNvSpPr>
          <p:nvPr/>
        </p:nvSpPr>
        <p:spPr bwMode="auto">
          <a:xfrm>
            <a:off x="0" y="233265"/>
            <a:ext cx="9144000"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1</a:t>
            </a:r>
          </a:p>
        </p:txBody>
      </p:sp>
      <p:pic>
        <p:nvPicPr>
          <p:cNvPr id="15" name="Picture 3"/>
          <p:cNvPicPr>
            <a:picLocks noChangeAspect="1" noChangeArrowheads="1"/>
          </p:cNvPicPr>
          <p:nvPr/>
        </p:nvPicPr>
        <p:blipFill>
          <a:blip r:embed="rId5"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69</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85621"/>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en-US" sz="2800" b="1" dirty="0" smtClean="0">
                <a:solidFill>
                  <a:schemeClr val="tx2"/>
                </a:solidFill>
                <a:effectLst>
                  <a:glow>
                    <a:srgbClr val="7F7F7F">
                      <a:alpha val="35000"/>
                    </a:srgbClr>
                  </a:glow>
                </a:effectLst>
              </a:rPr>
              <a:t>EXAMPLES OF INDIVIDUAL</a:t>
            </a:r>
            <a:r>
              <a:rPr lang="hr-HR" sz="2800" b="1" dirty="0" smtClean="0">
                <a:solidFill>
                  <a:schemeClr val="tx2"/>
                </a:solidFill>
                <a:effectLst>
                  <a:glow>
                    <a:srgbClr val="7F7F7F">
                      <a:alpha val="35000"/>
                    </a:srgbClr>
                  </a:glow>
                </a:effectLst>
              </a:rPr>
              <a:t> PARTICULATE MATTERS</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4" descr="primarna1"/>
          <p:cNvPicPr>
            <a:picLocks noChangeAspect="1" noChangeArrowheads="1"/>
          </p:cNvPicPr>
          <p:nvPr/>
        </p:nvPicPr>
        <p:blipFill>
          <a:blip r:embed="rId3" cstate="print"/>
          <a:srcRect/>
          <a:stretch>
            <a:fillRect/>
          </a:stretch>
        </p:blipFill>
        <p:spPr bwMode="auto">
          <a:xfrm>
            <a:off x="1619250" y="1412875"/>
            <a:ext cx="2160588" cy="2160588"/>
          </a:xfrm>
          <a:prstGeom prst="rect">
            <a:avLst/>
          </a:prstGeom>
          <a:noFill/>
          <a:ln w="9525">
            <a:noFill/>
            <a:miter lim="800000"/>
            <a:headEnd/>
            <a:tailEnd/>
          </a:ln>
        </p:spPr>
      </p:pic>
      <p:pic>
        <p:nvPicPr>
          <p:cNvPr id="12" name="Picture 5" descr="primarna2"/>
          <p:cNvPicPr>
            <a:picLocks noChangeAspect="1" noChangeArrowheads="1"/>
          </p:cNvPicPr>
          <p:nvPr/>
        </p:nvPicPr>
        <p:blipFill>
          <a:blip r:embed="rId4" cstate="print"/>
          <a:srcRect/>
          <a:stretch>
            <a:fillRect/>
          </a:stretch>
        </p:blipFill>
        <p:spPr bwMode="auto">
          <a:xfrm>
            <a:off x="4716463" y="1412875"/>
            <a:ext cx="2160587" cy="2160588"/>
          </a:xfrm>
          <a:prstGeom prst="rect">
            <a:avLst/>
          </a:prstGeom>
          <a:noFill/>
          <a:ln w="9525">
            <a:noFill/>
            <a:miter lim="800000"/>
            <a:headEnd/>
            <a:tailEnd/>
          </a:ln>
        </p:spPr>
      </p:pic>
      <p:pic>
        <p:nvPicPr>
          <p:cNvPr id="13" name="Picture 6" descr="primarna3"/>
          <p:cNvPicPr>
            <a:picLocks noChangeAspect="1" noChangeArrowheads="1"/>
          </p:cNvPicPr>
          <p:nvPr/>
        </p:nvPicPr>
        <p:blipFill>
          <a:blip r:embed="rId5" cstate="print"/>
          <a:srcRect/>
          <a:stretch>
            <a:fillRect/>
          </a:stretch>
        </p:blipFill>
        <p:spPr bwMode="auto">
          <a:xfrm>
            <a:off x="1619250" y="3933825"/>
            <a:ext cx="2160588" cy="2160588"/>
          </a:xfrm>
          <a:prstGeom prst="rect">
            <a:avLst/>
          </a:prstGeom>
          <a:noFill/>
          <a:ln w="9525">
            <a:noFill/>
            <a:miter lim="800000"/>
            <a:headEnd/>
            <a:tailEnd/>
          </a:ln>
        </p:spPr>
      </p:pic>
      <p:pic>
        <p:nvPicPr>
          <p:cNvPr id="14" name="Picture 7" descr="primarna4"/>
          <p:cNvPicPr>
            <a:picLocks noChangeAspect="1" noChangeArrowheads="1"/>
          </p:cNvPicPr>
          <p:nvPr/>
        </p:nvPicPr>
        <p:blipFill>
          <a:blip r:embed="rId6" cstate="print"/>
          <a:srcRect/>
          <a:stretch>
            <a:fillRect/>
          </a:stretch>
        </p:blipFill>
        <p:spPr bwMode="auto">
          <a:xfrm>
            <a:off x="4787900" y="3933825"/>
            <a:ext cx="2160588" cy="2160588"/>
          </a:xfrm>
          <a:prstGeom prst="rect">
            <a:avLst/>
          </a:prstGeom>
          <a:noFill/>
          <a:ln w="9525">
            <a:noFill/>
            <a:miter lim="800000"/>
            <a:headEnd/>
            <a:tailEnd/>
          </a:ln>
        </p:spPr>
      </p:pic>
      <p:pic>
        <p:nvPicPr>
          <p:cNvPr id="15" name="Picture 3"/>
          <p:cNvPicPr>
            <a:picLocks noChangeAspect="1" noChangeArrowheads="1"/>
          </p:cNvPicPr>
          <p:nvPr/>
        </p:nvPicPr>
        <p:blipFill>
          <a:blip r:embed="rId7"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7</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Rectangle 33"/>
          <p:cNvSpPr/>
          <p:nvPr/>
        </p:nvSpPr>
        <p:spPr>
          <a:xfrm>
            <a:off x="401216" y="1136675"/>
            <a:ext cx="8378890" cy="1758943"/>
          </a:xfrm>
          <a:prstGeom prst="rect">
            <a:avLst/>
          </a:prstGeom>
        </p:spPr>
        <p:txBody>
          <a:bodyPr wrap="square" lIns="370332" tIns="185166" rIns="370332" bIns="185166">
            <a:spAutoFit/>
          </a:bodyPr>
          <a:lstStyle/>
          <a:p>
            <a:pPr algn="just"/>
            <a:r>
              <a:rPr lang="en-US" dirty="0" smtClean="0">
                <a:solidFill>
                  <a:srgbClr val="0070C0"/>
                </a:solidFill>
                <a:latin typeface="Arial" pitchFamily="34" charset="0"/>
                <a:cs typeface="Arial" pitchFamily="34" charset="0"/>
              </a:rPr>
              <a:t>Observation of colored precipitation when sediment analysis indicates the presence of a </a:t>
            </a:r>
            <a:r>
              <a:rPr lang="hr-HR" dirty="0" smtClean="0">
                <a:solidFill>
                  <a:srgbClr val="0070C0"/>
                </a:solidFill>
                <a:latin typeface="Arial" pitchFamily="34" charset="0"/>
                <a:cs typeface="Arial" pitchFamily="34" charset="0"/>
              </a:rPr>
              <a:t>Sahara</a:t>
            </a:r>
            <a:r>
              <a:rPr lang="en-US" dirty="0" smtClean="0">
                <a:solidFill>
                  <a:srgbClr val="0070C0"/>
                </a:solidFill>
                <a:latin typeface="Arial" pitchFamily="34" charset="0"/>
                <a:cs typeface="Arial" pitchFamily="34" charset="0"/>
              </a:rPr>
              <a:t> dust is rare inland</a:t>
            </a:r>
            <a:r>
              <a:rPr lang="hr-HR" dirty="0" smtClean="0">
                <a:solidFill>
                  <a:srgbClr val="0070C0"/>
                </a:solidFill>
                <a:latin typeface="Arial" pitchFamily="34" charset="0"/>
                <a:cs typeface="Arial" pitchFamily="34" charset="0"/>
              </a:rPr>
              <a:t> Croatia</a:t>
            </a:r>
            <a:r>
              <a:rPr lang="en-US" dirty="0" smtClean="0">
                <a:solidFill>
                  <a:srgbClr val="0070C0"/>
                </a:solidFill>
                <a:latin typeface="Arial" pitchFamily="34" charset="0"/>
                <a:cs typeface="Arial" pitchFamily="34" charset="0"/>
              </a:rPr>
              <a:t>. Most of these events pass unnoticed, and it is only possible to prove a complex analysis of element</a:t>
            </a:r>
            <a:r>
              <a:rPr lang="hr-HR" dirty="0" smtClean="0">
                <a:solidFill>
                  <a:srgbClr val="0070C0"/>
                </a:solidFill>
                <a:latin typeface="Arial" pitchFamily="34" charset="0"/>
                <a:cs typeface="Arial" pitchFamily="34" charset="0"/>
              </a:rPr>
              <a:t>al</a:t>
            </a:r>
            <a:r>
              <a:rPr lang="en-US" dirty="0" smtClean="0">
                <a:solidFill>
                  <a:srgbClr val="0070C0"/>
                </a:solidFill>
                <a:latin typeface="Arial" pitchFamily="34" charset="0"/>
                <a:cs typeface="Arial" pitchFamily="34" charset="0"/>
              </a:rPr>
              <a:t> composition of particulate and modeling the existence and strength of the individual sources of pollution.</a:t>
            </a:r>
            <a:endParaRPr lang="hr-HR" dirty="0" smtClean="0">
              <a:solidFill>
                <a:srgbClr val="0070C0"/>
              </a:solidFill>
              <a:latin typeface="Arial" pitchFamily="34" charset="0"/>
              <a:cs typeface="Arial" pitchFamily="34" charset="0"/>
            </a:endParaRPr>
          </a:p>
        </p:txBody>
      </p:sp>
      <p:sp>
        <p:nvSpPr>
          <p:cNvPr id="10" name="Rectangle 34"/>
          <p:cNvSpPr/>
          <p:nvPr/>
        </p:nvSpPr>
        <p:spPr>
          <a:xfrm>
            <a:off x="1006526" y="2802194"/>
            <a:ext cx="7083504" cy="3420936"/>
          </a:xfrm>
          <a:prstGeom prst="rect">
            <a:avLst/>
          </a:prstGeom>
        </p:spPr>
        <p:txBody>
          <a:bodyPr wrap="square" lIns="370332" tIns="185166" rIns="370332" bIns="185166">
            <a:spAutoFit/>
          </a:bodyPr>
          <a:lstStyle/>
          <a:p>
            <a:r>
              <a:rPr lang="hr-HR" b="1" dirty="0" smtClean="0">
                <a:solidFill>
                  <a:srgbClr val="0070C0"/>
                </a:solidFill>
                <a:latin typeface="Arial" pitchFamily="34" charset="0"/>
                <a:cs typeface="Arial" pitchFamily="34" charset="0"/>
              </a:rPr>
              <a:t>Type of pollution: </a:t>
            </a:r>
            <a:r>
              <a:rPr lang="en-GB" dirty="0" smtClean="0">
                <a:solidFill>
                  <a:srgbClr val="0070C0"/>
                </a:solidFill>
                <a:latin typeface="Arial" pitchFamily="34" charset="0"/>
                <a:cs typeface="Arial" pitchFamily="34" charset="0"/>
              </a:rPr>
              <a:t>24-hour samples</a:t>
            </a:r>
            <a:r>
              <a:rPr lang="hr-HR" dirty="0" smtClean="0">
                <a:solidFill>
                  <a:srgbClr val="0070C0"/>
                </a:solidFill>
                <a:latin typeface="Arial" pitchFamily="34" charset="0"/>
                <a:cs typeface="Arial" pitchFamily="34" charset="0"/>
              </a:rPr>
              <a:t> </a:t>
            </a:r>
            <a:r>
              <a:rPr lang="en-GB" dirty="0" smtClean="0">
                <a:solidFill>
                  <a:srgbClr val="0070C0"/>
                </a:solidFill>
                <a:latin typeface="Arial" pitchFamily="34" charset="0"/>
                <a:cs typeface="Arial" pitchFamily="34" charset="0"/>
              </a:rPr>
              <a:t>PM2.5 </a:t>
            </a:r>
            <a:endParaRPr lang="hr-HR" dirty="0">
              <a:solidFill>
                <a:srgbClr val="0070C0"/>
              </a:solidFill>
              <a:latin typeface="Arial" pitchFamily="34" charset="0"/>
              <a:cs typeface="Arial" pitchFamily="34" charset="0"/>
            </a:endParaRPr>
          </a:p>
          <a:p>
            <a:r>
              <a:rPr lang="hr-HR" b="1" dirty="0" smtClean="0">
                <a:solidFill>
                  <a:srgbClr val="0070C0"/>
                </a:solidFill>
                <a:latin typeface="Arial" pitchFamily="34" charset="0"/>
                <a:cs typeface="Arial" pitchFamily="34" charset="0"/>
              </a:rPr>
              <a:t>The number of samples</a:t>
            </a:r>
            <a:r>
              <a:rPr lang="en-GB" b="1" dirty="0" smtClean="0">
                <a:solidFill>
                  <a:srgbClr val="0070C0"/>
                </a:solidFill>
                <a:latin typeface="Arial" pitchFamily="34" charset="0"/>
                <a:cs typeface="Arial" pitchFamily="34" charset="0"/>
              </a:rPr>
              <a:t>: </a:t>
            </a:r>
            <a:r>
              <a:rPr lang="en-GB" dirty="0" smtClean="0">
                <a:solidFill>
                  <a:srgbClr val="0070C0"/>
                </a:solidFill>
                <a:latin typeface="Arial" pitchFamily="34" charset="0"/>
                <a:cs typeface="Arial" pitchFamily="34" charset="0"/>
              </a:rPr>
              <a:t>619</a:t>
            </a:r>
            <a:endParaRPr lang="hr-HR" dirty="0">
              <a:solidFill>
                <a:srgbClr val="0070C0"/>
              </a:solidFill>
              <a:latin typeface="Arial" pitchFamily="34" charset="0"/>
              <a:cs typeface="Arial" pitchFamily="34" charset="0"/>
            </a:endParaRPr>
          </a:p>
          <a:p>
            <a:r>
              <a:rPr lang="hr-HR" b="1" dirty="0" smtClean="0">
                <a:solidFill>
                  <a:srgbClr val="0070C0"/>
                </a:solidFill>
                <a:latin typeface="Arial" pitchFamily="34" charset="0"/>
                <a:cs typeface="Arial" pitchFamily="34" charset="0"/>
              </a:rPr>
              <a:t>The filter base</a:t>
            </a:r>
            <a:r>
              <a:rPr lang="en-GB" b="1" dirty="0" smtClean="0">
                <a:solidFill>
                  <a:srgbClr val="0070C0"/>
                </a:solidFill>
                <a:latin typeface="Arial" pitchFamily="34" charset="0"/>
                <a:cs typeface="Arial" pitchFamily="34" charset="0"/>
              </a:rPr>
              <a:t>: </a:t>
            </a:r>
            <a:r>
              <a:rPr lang="en-GB" dirty="0">
                <a:solidFill>
                  <a:srgbClr val="0070C0"/>
                </a:solidFill>
                <a:latin typeface="Arial" pitchFamily="34" charset="0"/>
                <a:cs typeface="Arial" pitchFamily="34" charset="0"/>
              </a:rPr>
              <a:t>PTFE </a:t>
            </a:r>
            <a:endParaRPr lang="hr-HR" dirty="0">
              <a:solidFill>
                <a:srgbClr val="0070C0"/>
              </a:solidFill>
              <a:latin typeface="Arial" pitchFamily="34" charset="0"/>
              <a:cs typeface="Arial" pitchFamily="34" charset="0"/>
            </a:endParaRPr>
          </a:p>
          <a:p>
            <a:r>
              <a:rPr lang="hr-HR" b="1" dirty="0" smtClean="0">
                <a:solidFill>
                  <a:srgbClr val="0070C0"/>
                </a:solidFill>
                <a:latin typeface="Arial" pitchFamily="34" charset="0"/>
                <a:cs typeface="Arial" pitchFamily="34" charset="0"/>
              </a:rPr>
              <a:t>Measurement methods:</a:t>
            </a:r>
            <a:r>
              <a:rPr lang="hr-HR" dirty="0" smtClean="0">
                <a:solidFill>
                  <a:srgbClr val="0070C0"/>
                </a:solidFill>
                <a:latin typeface="Arial" pitchFamily="34" charset="0"/>
                <a:cs typeface="Arial" pitchFamily="34" charset="0"/>
              </a:rPr>
              <a:t> </a:t>
            </a:r>
            <a:r>
              <a:rPr lang="en-GB" dirty="0" smtClean="0">
                <a:solidFill>
                  <a:srgbClr val="0070C0"/>
                </a:solidFill>
                <a:latin typeface="Arial" pitchFamily="34" charset="0"/>
                <a:cs typeface="Arial" pitchFamily="34" charset="0"/>
              </a:rPr>
              <a:t> </a:t>
            </a:r>
            <a:r>
              <a:rPr lang="en-GB" dirty="0">
                <a:solidFill>
                  <a:srgbClr val="0070C0"/>
                </a:solidFill>
                <a:latin typeface="Arial" pitchFamily="34" charset="0"/>
                <a:cs typeface="Arial" pitchFamily="34" charset="0"/>
              </a:rPr>
              <a:t>HRN EN 14907:2005</a:t>
            </a:r>
            <a:r>
              <a:rPr lang="en-GB" dirty="0" smtClean="0">
                <a:solidFill>
                  <a:srgbClr val="0070C0"/>
                </a:solidFill>
                <a:latin typeface="Arial" pitchFamily="34" charset="0"/>
                <a:cs typeface="Arial" pitchFamily="34" charset="0"/>
              </a:rPr>
              <a:t>;</a:t>
            </a:r>
            <a:r>
              <a:rPr lang="hr-HR" dirty="0" smtClean="0">
                <a:solidFill>
                  <a:srgbClr val="0070C0"/>
                </a:solidFill>
                <a:latin typeface="Arial" pitchFamily="34" charset="0"/>
                <a:cs typeface="Arial" pitchFamily="34" charset="0"/>
              </a:rPr>
              <a:t> </a:t>
            </a:r>
            <a:r>
              <a:rPr lang="en-GB" dirty="0" smtClean="0">
                <a:solidFill>
                  <a:srgbClr val="0070C0"/>
                </a:solidFill>
                <a:latin typeface="Arial" pitchFamily="34" charset="0"/>
                <a:cs typeface="Arial" pitchFamily="34" charset="0"/>
              </a:rPr>
              <a:t>HRN </a:t>
            </a:r>
            <a:r>
              <a:rPr lang="en-GB" dirty="0">
                <a:solidFill>
                  <a:srgbClr val="0070C0"/>
                </a:solidFill>
                <a:latin typeface="Arial" pitchFamily="34" charset="0"/>
                <a:cs typeface="Arial" pitchFamily="34" charset="0"/>
              </a:rPr>
              <a:t>EN 12341:2014</a:t>
            </a:r>
            <a:endParaRPr lang="hr-HR" dirty="0">
              <a:solidFill>
                <a:srgbClr val="0070C0"/>
              </a:solidFill>
              <a:latin typeface="Arial" pitchFamily="34" charset="0"/>
              <a:cs typeface="Arial" pitchFamily="34" charset="0"/>
            </a:endParaRPr>
          </a:p>
          <a:p>
            <a:r>
              <a:rPr lang="hr-HR" b="1" dirty="0" smtClean="0">
                <a:solidFill>
                  <a:srgbClr val="0070C0"/>
                </a:solidFill>
                <a:latin typeface="Arial" pitchFamily="34" charset="0"/>
                <a:cs typeface="Arial" pitchFamily="34" charset="0"/>
              </a:rPr>
              <a:t>Measurement period</a:t>
            </a:r>
            <a:r>
              <a:rPr lang="en-GB" b="1" dirty="0" smtClean="0">
                <a:solidFill>
                  <a:srgbClr val="0070C0"/>
                </a:solidFill>
                <a:latin typeface="Arial" pitchFamily="34" charset="0"/>
                <a:cs typeface="Arial" pitchFamily="34" charset="0"/>
              </a:rPr>
              <a:t>: </a:t>
            </a:r>
            <a:r>
              <a:rPr lang="en-GB" dirty="0" smtClean="0">
                <a:solidFill>
                  <a:srgbClr val="0070C0"/>
                </a:solidFill>
                <a:latin typeface="Arial" pitchFamily="34" charset="0"/>
                <a:cs typeface="Arial" pitchFamily="34" charset="0"/>
              </a:rPr>
              <a:t>2</a:t>
            </a:r>
            <a:r>
              <a:rPr lang="hr-HR" dirty="0" smtClean="0">
                <a:solidFill>
                  <a:srgbClr val="0070C0"/>
                </a:solidFill>
                <a:latin typeface="Arial" pitchFamily="34" charset="0"/>
                <a:cs typeface="Arial" pitchFamily="34" charset="0"/>
              </a:rPr>
              <a:t>0.</a:t>
            </a:r>
            <a:r>
              <a:rPr lang="en-GB" dirty="0" smtClean="0">
                <a:solidFill>
                  <a:srgbClr val="0070C0"/>
                </a:solidFill>
                <a:latin typeface="Arial" pitchFamily="34" charset="0"/>
                <a:cs typeface="Arial" pitchFamily="34" charset="0"/>
              </a:rPr>
              <a:t> </a:t>
            </a:r>
            <a:r>
              <a:rPr lang="hr-HR" dirty="0" smtClean="0">
                <a:solidFill>
                  <a:srgbClr val="0070C0"/>
                </a:solidFill>
                <a:latin typeface="Arial" pitchFamily="34" charset="0"/>
                <a:cs typeface="Arial" pitchFamily="34" charset="0"/>
              </a:rPr>
              <a:t>January</a:t>
            </a:r>
            <a:r>
              <a:rPr lang="en-GB" dirty="0" smtClean="0">
                <a:solidFill>
                  <a:srgbClr val="0070C0"/>
                </a:solidFill>
                <a:latin typeface="Arial" pitchFamily="34" charset="0"/>
                <a:cs typeface="Arial" pitchFamily="34" charset="0"/>
              </a:rPr>
              <a:t> 2014</a:t>
            </a:r>
            <a:r>
              <a:rPr lang="hr-HR" dirty="0" smtClean="0">
                <a:solidFill>
                  <a:srgbClr val="0070C0"/>
                </a:solidFill>
                <a:latin typeface="Arial" pitchFamily="34" charset="0"/>
                <a:cs typeface="Arial" pitchFamily="34" charset="0"/>
              </a:rPr>
              <a:t>.</a:t>
            </a:r>
            <a:r>
              <a:rPr lang="en-GB" dirty="0" smtClean="0">
                <a:solidFill>
                  <a:srgbClr val="0070C0"/>
                </a:solidFill>
                <a:latin typeface="Arial" pitchFamily="34" charset="0"/>
                <a:cs typeface="Arial" pitchFamily="34" charset="0"/>
              </a:rPr>
              <a:t> </a:t>
            </a:r>
            <a:r>
              <a:rPr lang="en-GB" dirty="0">
                <a:solidFill>
                  <a:srgbClr val="0070C0"/>
                </a:solidFill>
                <a:latin typeface="Arial" pitchFamily="34" charset="0"/>
                <a:cs typeface="Arial" pitchFamily="34" charset="0"/>
              </a:rPr>
              <a:t>– </a:t>
            </a:r>
            <a:r>
              <a:rPr lang="en-GB" dirty="0" smtClean="0">
                <a:solidFill>
                  <a:srgbClr val="0070C0"/>
                </a:solidFill>
                <a:latin typeface="Arial" pitchFamily="34" charset="0"/>
                <a:cs typeface="Arial" pitchFamily="34" charset="0"/>
              </a:rPr>
              <a:t>30</a:t>
            </a:r>
            <a:r>
              <a:rPr lang="hr-HR" dirty="0" smtClean="0">
                <a:solidFill>
                  <a:srgbClr val="0070C0"/>
                </a:solidFill>
                <a:latin typeface="Arial" pitchFamily="34" charset="0"/>
                <a:cs typeface="Arial" pitchFamily="34" charset="0"/>
              </a:rPr>
              <a:t>.</a:t>
            </a:r>
            <a:r>
              <a:rPr lang="en-GB" dirty="0" smtClean="0">
                <a:solidFill>
                  <a:srgbClr val="0070C0"/>
                </a:solidFill>
                <a:latin typeface="Arial" pitchFamily="34" charset="0"/>
                <a:cs typeface="Arial" pitchFamily="34" charset="0"/>
              </a:rPr>
              <a:t> </a:t>
            </a:r>
            <a:r>
              <a:rPr lang="hr-HR" dirty="0" smtClean="0">
                <a:solidFill>
                  <a:srgbClr val="0070C0"/>
                </a:solidFill>
                <a:latin typeface="Arial" pitchFamily="34" charset="0"/>
                <a:cs typeface="Arial" pitchFamily="34" charset="0"/>
              </a:rPr>
              <a:t>September</a:t>
            </a:r>
            <a:r>
              <a:rPr lang="en-GB" dirty="0" smtClean="0">
                <a:solidFill>
                  <a:srgbClr val="0070C0"/>
                </a:solidFill>
                <a:latin typeface="Arial" pitchFamily="34" charset="0"/>
                <a:cs typeface="Arial" pitchFamily="34" charset="0"/>
              </a:rPr>
              <a:t> 2015</a:t>
            </a:r>
            <a:r>
              <a:rPr lang="hr-HR" dirty="0" smtClean="0">
                <a:solidFill>
                  <a:srgbClr val="0070C0"/>
                </a:solidFill>
                <a:latin typeface="Arial" pitchFamily="34" charset="0"/>
                <a:cs typeface="Arial" pitchFamily="34" charset="0"/>
              </a:rPr>
              <a:t>.</a:t>
            </a:r>
            <a:r>
              <a:rPr lang="en-GB" dirty="0" smtClean="0">
                <a:solidFill>
                  <a:srgbClr val="0070C0"/>
                </a:solidFill>
                <a:latin typeface="Arial" pitchFamily="34" charset="0"/>
                <a:cs typeface="Arial" pitchFamily="34" charset="0"/>
              </a:rPr>
              <a:t> </a:t>
            </a:r>
            <a:endParaRPr lang="hr-HR" dirty="0">
              <a:solidFill>
                <a:srgbClr val="0070C0"/>
              </a:solidFill>
              <a:latin typeface="Arial" pitchFamily="34" charset="0"/>
              <a:cs typeface="Arial" pitchFamily="34" charset="0"/>
            </a:endParaRPr>
          </a:p>
          <a:p>
            <a:r>
              <a:rPr lang="hr-HR" b="1" dirty="0" smtClean="0">
                <a:solidFill>
                  <a:srgbClr val="0070C0"/>
                </a:solidFill>
                <a:latin typeface="Arial" pitchFamily="34" charset="0"/>
                <a:cs typeface="Arial" pitchFamily="34" charset="0"/>
              </a:rPr>
              <a:t>Sampler:</a:t>
            </a:r>
            <a:r>
              <a:rPr lang="en-GB" dirty="0" smtClean="0">
                <a:solidFill>
                  <a:srgbClr val="0070C0"/>
                </a:solidFill>
                <a:latin typeface="Arial" pitchFamily="34" charset="0"/>
                <a:cs typeface="Arial" pitchFamily="34" charset="0"/>
              </a:rPr>
              <a:t> </a:t>
            </a:r>
            <a:r>
              <a:rPr lang="en-GB" dirty="0" err="1">
                <a:solidFill>
                  <a:srgbClr val="0070C0"/>
                </a:solidFill>
                <a:latin typeface="Arial" pitchFamily="34" charset="0"/>
                <a:cs typeface="Arial" pitchFamily="34" charset="0"/>
              </a:rPr>
              <a:t>SvenLeckel</a:t>
            </a:r>
            <a:r>
              <a:rPr lang="en-GB" dirty="0">
                <a:solidFill>
                  <a:srgbClr val="0070C0"/>
                </a:solidFill>
                <a:latin typeface="Arial" pitchFamily="34" charset="0"/>
                <a:cs typeface="Arial" pitchFamily="34" charset="0"/>
              </a:rPr>
              <a:t> SEQ47/50</a:t>
            </a:r>
            <a:endParaRPr lang="hr-HR" dirty="0">
              <a:solidFill>
                <a:srgbClr val="0070C0"/>
              </a:solidFill>
              <a:latin typeface="Arial" pitchFamily="34" charset="0"/>
              <a:cs typeface="Arial" pitchFamily="34" charset="0"/>
            </a:endParaRPr>
          </a:p>
          <a:p>
            <a:r>
              <a:rPr lang="hr-HR" b="1" dirty="0" smtClean="0">
                <a:solidFill>
                  <a:srgbClr val="0070C0"/>
                </a:solidFill>
                <a:latin typeface="Arial" pitchFamily="34" charset="0"/>
                <a:cs typeface="Arial" pitchFamily="34" charset="0"/>
              </a:rPr>
              <a:t>Elemental analysis:</a:t>
            </a:r>
            <a:r>
              <a:rPr lang="en-GB" dirty="0" smtClean="0">
                <a:solidFill>
                  <a:srgbClr val="0070C0"/>
                </a:solidFill>
                <a:latin typeface="Arial" pitchFamily="34" charset="0"/>
                <a:cs typeface="Arial" pitchFamily="34" charset="0"/>
              </a:rPr>
              <a:t> </a:t>
            </a:r>
            <a:r>
              <a:rPr lang="en-GB" dirty="0">
                <a:solidFill>
                  <a:srgbClr val="0070C0"/>
                </a:solidFill>
                <a:latin typeface="Arial" pitchFamily="34" charset="0"/>
                <a:cs typeface="Arial" pitchFamily="34" charset="0"/>
              </a:rPr>
              <a:t>ED XRF</a:t>
            </a:r>
            <a:endParaRPr lang="hr-HR" dirty="0">
              <a:solidFill>
                <a:srgbClr val="0070C0"/>
              </a:solidFill>
              <a:latin typeface="Arial" pitchFamily="34" charset="0"/>
              <a:cs typeface="Arial" pitchFamily="34" charset="0"/>
            </a:endParaRPr>
          </a:p>
          <a:p>
            <a:r>
              <a:rPr lang="hr-HR" b="1" dirty="0" smtClean="0">
                <a:solidFill>
                  <a:srgbClr val="0070C0"/>
                </a:solidFill>
                <a:latin typeface="Arial" pitchFamily="34" charset="0"/>
                <a:cs typeface="Arial" pitchFamily="34" charset="0"/>
              </a:rPr>
              <a:t>The Analyzer:</a:t>
            </a:r>
            <a:r>
              <a:rPr lang="en-GB" dirty="0" smtClean="0">
                <a:solidFill>
                  <a:srgbClr val="0070C0"/>
                </a:solidFill>
                <a:latin typeface="Arial" pitchFamily="34" charset="0"/>
                <a:cs typeface="Arial" pitchFamily="34" charset="0"/>
              </a:rPr>
              <a:t> </a:t>
            </a:r>
            <a:r>
              <a:rPr lang="en-GB" dirty="0">
                <a:solidFill>
                  <a:srgbClr val="0070C0"/>
                </a:solidFill>
                <a:latin typeface="Arial" pitchFamily="34" charset="0"/>
                <a:cs typeface="Arial" pitchFamily="34" charset="0"/>
              </a:rPr>
              <a:t>EPSILON5, </a:t>
            </a:r>
            <a:r>
              <a:rPr lang="en-GB" dirty="0" err="1">
                <a:solidFill>
                  <a:srgbClr val="0070C0"/>
                </a:solidFill>
                <a:latin typeface="Arial" pitchFamily="34" charset="0"/>
                <a:cs typeface="Arial" pitchFamily="34" charset="0"/>
              </a:rPr>
              <a:t>PanAnalytical</a:t>
            </a:r>
            <a:endParaRPr lang="hr-HR" dirty="0">
              <a:solidFill>
                <a:srgbClr val="0070C0"/>
              </a:solidFill>
              <a:latin typeface="Arial" pitchFamily="34" charset="0"/>
              <a:cs typeface="Arial" pitchFamily="34" charset="0"/>
            </a:endParaRPr>
          </a:p>
          <a:p>
            <a:r>
              <a:rPr lang="hr-HR" b="1" dirty="0" smtClean="0">
                <a:solidFill>
                  <a:srgbClr val="0070C0"/>
                </a:solidFill>
                <a:latin typeface="Arial" pitchFamily="34" charset="0"/>
                <a:cs typeface="Arial" pitchFamily="34" charset="0"/>
              </a:rPr>
              <a:t>Analysis of results:</a:t>
            </a:r>
            <a:r>
              <a:rPr lang="en-GB" dirty="0" smtClean="0">
                <a:solidFill>
                  <a:srgbClr val="0070C0"/>
                </a:solidFill>
                <a:latin typeface="Arial" pitchFamily="34" charset="0"/>
                <a:cs typeface="Arial" pitchFamily="34" charset="0"/>
              </a:rPr>
              <a:t> </a:t>
            </a:r>
            <a:r>
              <a:rPr lang="en-GB" dirty="0">
                <a:solidFill>
                  <a:srgbClr val="0070C0"/>
                </a:solidFill>
                <a:latin typeface="Arial" pitchFamily="34" charset="0"/>
                <a:cs typeface="Arial" pitchFamily="34" charset="0"/>
              </a:rPr>
              <a:t>EPA </a:t>
            </a:r>
            <a:r>
              <a:rPr lang="en-GB" dirty="0" smtClean="0">
                <a:solidFill>
                  <a:srgbClr val="0070C0"/>
                </a:solidFill>
                <a:latin typeface="Arial" pitchFamily="34" charset="0"/>
                <a:cs typeface="Arial" pitchFamily="34" charset="0"/>
              </a:rPr>
              <a:t>PMF5</a:t>
            </a:r>
            <a:r>
              <a:rPr lang="en-GB" dirty="0">
                <a:solidFill>
                  <a:srgbClr val="0070C0"/>
                </a:solidFill>
                <a:latin typeface="Arial" pitchFamily="34" charset="0"/>
                <a:cs typeface="Arial" pitchFamily="34" charset="0"/>
              </a:rPr>
              <a:t>; NOAA </a:t>
            </a:r>
            <a:r>
              <a:rPr lang="en-GB" dirty="0" smtClean="0">
                <a:solidFill>
                  <a:srgbClr val="0070C0"/>
                </a:solidFill>
                <a:latin typeface="Arial" pitchFamily="34" charset="0"/>
                <a:cs typeface="Arial" pitchFamily="34" charset="0"/>
              </a:rPr>
              <a:t>HYSPLIT</a:t>
            </a:r>
            <a:endParaRPr lang="hr-HR" dirty="0" smtClean="0">
              <a:solidFill>
                <a:srgbClr val="0070C0"/>
              </a:solidFill>
              <a:latin typeface="Arial" pitchFamily="34" charset="0"/>
              <a:cs typeface="Arial" pitchFamily="34" charset="0"/>
            </a:endParaRPr>
          </a:p>
        </p:txBody>
      </p:sp>
      <p:sp>
        <p:nvSpPr>
          <p:cNvPr id="14" name="Title 1"/>
          <p:cNvSpPr txBox="1">
            <a:spLocks/>
          </p:cNvSpPr>
          <p:nvPr/>
        </p:nvSpPr>
        <p:spPr bwMode="auto">
          <a:xfrm>
            <a:off x="214604" y="233265"/>
            <a:ext cx="8929396"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2</a:t>
            </a:r>
          </a:p>
        </p:txBody>
      </p:sp>
      <p:pic>
        <p:nvPicPr>
          <p:cNvPr id="15" name="Picture 3"/>
          <p:cNvPicPr>
            <a:picLocks noChangeAspect="1" noChangeArrowheads="1"/>
          </p:cNvPicPr>
          <p:nvPr/>
        </p:nvPicPr>
        <p:blipFill>
          <a:blip r:embed="rId3"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70</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704" y="3246572"/>
            <a:ext cx="1575702" cy="1449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9376" y="3251923"/>
            <a:ext cx="1580400" cy="1453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6408" y="3266065"/>
            <a:ext cx="1606124" cy="1477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4096" y="3281927"/>
            <a:ext cx="1630468" cy="1499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71486" y="3306705"/>
            <a:ext cx="1603528" cy="1474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kstniOkvir 30"/>
          <p:cNvSpPr txBox="1"/>
          <p:nvPr/>
        </p:nvSpPr>
        <p:spPr>
          <a:xfrm>
            <a:off x="2646395" y="4961941"/>
            <a:ext cx="3615157" cy="369332"/>
          </a:xfrm>
          <a:prstGeom prst="rect">
            <a:avLst/>
          </a:prstGeom>
          <a:noFill/>
        </p:spPr>
        <p:txBody>
          <a:bodyPr wrap="none" rtlCol="0">
            <a:spAutoFit/>
          </a:bodyPr>
          <a:lstStyle/>
          <a:p>
            <a:r>
              <a:rPr lang="en-US" dirty="0" smtClean="0">
                <a:solidFill>
                  <a:srgbClr val="0070C0"/>
                </a:solidFill>
              </a:rPr>
              <a:t>Orthogonal Factor 4 on other factors</a:t>
            </a:r>
            <a:endParaRPr lang="hr-HR" dirty="0">
              <a:solidFill>
                <a:srgbClr val="0070C0"/>
              </a:solidFill>
            </a:endParaRPr>
          </a:p>
        </p:txBody>
      </p:sp>
      <p:sp>
        <p:nvSpPr>
          <p:cNvPr id="17" name="Pravokutnik 16"/>
          <p:cNvSpPr/>
          <p:nvPr/>
        </p:nvSpPr>
        <p:spPr>
          <a:xfrm>
            <a:off x="647699" y="1370737"/>
            <a:ext cx="7488595" cy="1200329"/>
          </a:xfrm>
          <a:prstGeom prst="rect">
            <a:avLst/>
          </a:prstGeom>
        </p:spPr>
        <p:txBody>
          <a:bodyPr wrap="square">
            <a:spAutoFit/>
          </a:bodyPr>
          <a:lstStyle/>
          <a:p>
            <a:r>
              <a:rPr lang="en-US" dirty="0" smtClean="0">
                <a:solidFill>
                  <a:srgbClr val="0070C0"/>
                </a:solidFill>
                <a:latin typeface="Arial" pitchFamily="34" charset="0"/>
                <a:cs typeface="Arial" pitchFamily="34" charset="0"/>
              </a:rPr>
              <a:t>The analysis has highlighted the six important factors (sources of pollution PM 2.5 fraction of airborne particles). Factor 4 which we can call a Saharan dust is completely independent and does not show dependence on other factors (the rotation of the factors shows no effect)</a:t>
            </a:r>
            <a:endParaRPr lang="hr-HR" dirty="0" smtClean="0">
              <a:solidFill>
                <a:srgbClr val="0070C0"/>
              </a:solidFill>
              <a:latin typeface="Arial" pitchFamily="34" charset="0"/>
              <a:cs typeface="Arial" pitchFamily="34" charset="0"/>
            </a:endParaRPr>
          </a:p>
        </p:txBody>
      </p:sp>
      <p:sp>
        <p:nvSpPr>
          <p:cNvPr id="18" name="Title 1"/>
          <p:cNvSpPr txBox="1">
            <a:spLocks/>
          </p:cNvSpPr>
          <p:nvPr/>
        </p:nvSpPr>
        <p:spPr bwMode="auto">
          <a:xfrm>
            <a:off x="214604" y="233265"/>
            <a:ext cx="8929396"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2</a:t>
            </a:r>
          </a:p>
        </p:txBody>
      </p:sp>
      <p:pic>
        <p:nvPicPr>
          <p:cNvPr id="19" name="Picture 3"/>
          <p:cNvPicPr>
            <a:picLocks noChangeAspect="1" noChangeArrowheads="1"/>
          </p:cNvPicPr>
          <p:nvPr/>
        </p:nvPicPr>
        <p:blipFill>
          <a:blip r:embed="rId8"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71</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122" y="2514601"/>
            <a:ext cx="2138453" cy="1963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7838" y="2514601"/>
            <a:ext cx="2162238" cy="1985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0980" y="2495550"/>
            <a:ext cx="2157536"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1029" y="2476499"/>
            <a:ext cx="2164321" cy="198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kstniOkvir 15"/>
          <p:cNvSpPr txBox="1"/>
          <p:nvPr/>
        </p:nvSpPr>
        <p:spPr>
          <a:xfrm>
            <a:off x="1057275" y="4543425"/>
            <a:ext cx="343364" cy="369332"/>
          </a:xfrm>
          <a:prstGeom prst="rect">
            <a:avLst/>
          </a:prstGeom>
          <a:noFill/>
        </p:spPr>
        <p:txBody>
          <a:bodyPr wrap="none" rtlCol="0">
            <a:spAutoFit/>
          </a:bodyPr>
          <a:lstStyle/>
          <a:p>
            <a:r>
              <a:rPr lang="hr-HR" dirty="0" smtClean="0"/>
              <a:t>Si</a:t>
            </a:r>
            <a:endParaRPr lang="hr-HR" dirty="0"/>
          </a:p>
        </p:txBody>
      </p:sp>
      <p:sp>
        <p:nvSpPr>
          <p:cNvPr id="17" name="TekstniOkvir 16"/>
          <p:cNvSpPr txBox="1"/>
          <p:nvPr/>
        </p:nvSpPr>
        <p:spPr>
          <a:xfrm>
            <a:off x="3124200" y="4524375"/>
            <a:ext cx="349776" cy="369332"/>
          </a:xfrm>
          <a:prstGeom prst="rect">
            <a:avLst/>
          </a:prstGeom>
          <a:noFill/>
        </p:spPr>
        <p:txBody>
          <a:bodyPr wrap="none" rtlCol="0">
            <a:spAutoFit/>
          </a:bodyPr>
          <a:lstStyle/>
          <a:p>
            <a:r>
              <a:rPr lang="hr-HR" dirty="0" smtClean="0"/>
              <a:t>Ti</a:t>
            </a:r>
            <a:endParaRPr lang="hr-HR" dirty="0"/>
          </a:p>
        </p:txBody>
      </p:sp>
      <p:sp>
        <p:nvSpPr>
          <p:cNvPr id="18" name="TekstniOkvir 17"/>
          <p:cNvSpPr txBox="1"/>
          <p:nvPr/>
        </p:nvSpPr>
        <p:spPr>
          <a:xfrm>
            <a:off x="5124450" y="4457700"/>
            <a:ext cx="370614" cy="369332"/>
          </a:xfrm>
          <a:prstGeom prst="rect">
            <a:avLst/>
          </a:prstGeom>
          <a:noFill/>
        </p:spPr>
        <p:txBody>
          <a:bodyPr wrap="none" rtlCol="0">
            <a:spAutoFit/>
          </a:bodyPr>
          <a:lstStyle/>
          <a:p>
            <a:r>
              <a:rPr lang="hr-HR" dirty="0" smtClean="0"/>
              <a:t>Al</a:t>
            </a:r>
            <a:endParaRPr lang="hr-HR" dirty="0"/>
          </a:p>
        </p:txBody>
      </p:sp>
      <p:sp>
        <p:nvSpPr>
          <p:cNvPr id="19" name="TekstniOkvir 18"/>
          <p:cNvSpPr txBox="1"/>
          <p:nvPr/>
        </p:nvSpPr>
        <p:spPr>
          <a:xfrm>
            <a:off x="7248525" y="4476750"/>
            <a:ext cx="418704" cy="369332"/>
          </a:xfrm>
          <a:prstGeom prst="rect">
            <a:avLst/>
          </a:prstGeom>
          <a:noFill/>
        </p:spPr>
        <p:txBody>
          <a:bodyPr wrap="none" rtlCol="0">
            <a:spAutoFit/>
          </a:bodyPr>
          <a:lstStyle/>
          <a:p>
            <a:r>
              <a:rPr lang="hr-HR" dirty="0" err="1" smtClean="0"/>
              <a:t>Ca</a:t>
            </a:r>
            <a:endParaRPr lang="hr-HR" dirty="0"/>
          </a:p>
        </p:txBody>
      </p:sp>
      <p:sp>
        <p:nvSpPr>
          <p:cNvPr id="20" name="TekstniOkvir 19"/>
          <p:cNvSpPr txBox="1"/>
          <p:nvPr/>
        </p:nvSpPr>
        <p:spPr>
          <a:xfrm>
            <a:off x="1285875" y="5314950"/>
            <a:ext cx="6353175" cy="369332"/>
          </a:xfrm>
          <a:prstGeom prst="rect">
            <a:avLst/>
          </a:prstGeom>
          <a:noFill/>
        </p:spPr>
        <p:txBody>
          <a:bodyPr wrap="square" rtlCol="0">
            <a:spAutoFit/>
          </a:bodyPr>
          <a:lstStyle/>
          <a:p>
            <a:r>
              <a:rPr lang="hr-HR" dirty="0" smtClean="0">
                <a:solidFill>
                  <a:srgbClr val="0070C0"/>
                </a:solidFill>
              </a:rPr>
              <a:t>Arrenged</a:t>
            </a:r>
            <a:r>
              <a:rPr lang="en-US" dirty="0" smtClean="0">
                <a:solidFill>
                  <a:srgbClr val="0070C0"/>
                </a:solidFill>
              </a:rPr>
              <a:t> </a:t>
            </a:r>
            <a:r>
              <a:rPr lang="en-US" dirty="0" err="1" smtClean="0">
                <a:solidFill>
                  <a:srgbClr val="0070C0"/>
                </a:solidFill>
              </a:rPr>
              <a:t>modelled</a:t>
            </a:r>
            <a:r>
              <a:rPr lang="en-US" dirty="0" smtClean="0">
                <a:solidFill>
                  <a:srgbClr val="0070C0"/>
                </a:solidFill>
              </a:rPr>
              <a:t> with measured values for Si, Ti, Al and Ca</a:t>
            </a:r>
            <a:endParaRPr lang="hr-HR" dirty="0">
              <a:solidFill>
                <a:srgbClr val="0070C0"/>
              </a:solidFill>
            </a:endParaRPr>
          </a:p>
        </p:txBody>
      </p:sp>
      <p:sp>
        <p:nvSpPr>
          <p:cNvPr id="22" name="Title 1"/>
          <p:cNvSpPr txBox="1">
            <a:spLocks/>
          </p:cNvSpPr>
          <p:nvPr/>
        </p:nvSpPr>
        <p:spPr bwMode="auto">
          <a:xfrm>
            <a:off x="214604" y="233265"/>
            <a:ext cx="8929396"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2</a:t>
            </a:r>
          </a:p>
        </p:txBody>
      </p:sp>
      <p:pic>
        <p:nvPicPr>
          <p:cNvPr id="23" name="Picture 3"/>
          <p:cNvPicPr>
            <a:picLocks noChangeAspect="1" noChangeArrowheads="1"/>
          </p:cNvPicPr>
          <p:nvPr/>
        </p:nvPicPr>
        <p:blipFill>
          <a:blip r:embed="rId7" cstate="print"/>
          <a:srcRect/>
          <a:stretch>
            <a:fillRect/>
          </a:stretch>
        </p:blipFill>
        <p:spPr bwMode="auto">
          <a:xfrm>
            <a:off x="12914" y="6077688"/>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72</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3"/>
          <p:cNvPicPr>
            <a:picLocks noChangeAspect="1" noChangeArrowheads="1"/>
          </p:cNvPicPr>
          <p:nvPr/>
        </p:nvPicPr>
        <p:blipFill>
          <a:blip r:embed="rId3" cstate="print"/>
          <a:srcRect/>
          <a:stretch>
            <a:fillRect/>
          </a:stretch>
        </p:blipFill>
        <p:spPr bwMode="auto">
          <a:xfrm>
            <a:off x="309473" y="1471108"/>
            <a:ext cx="1967002" cy="2085643"/>
          </a:xfrm>
          <a:prstGeom prst="rect">
            <a:avLst/>
          </a:prstGeom>
          <a:noFill/>
          <a:ln w="9525">
            <a:noFill/>
            <a:miter lim="800000"/>
            <a:headEnd/>
            <a:tailEnd/>
          </a:ln>
          <a:effectLst/>
        </p:spPr>
      </p:pic>
      <p:pic>
        <p:nvPicPr>
          <p:cNvPr id="10" name="Picture 4"/>
          <p:cNvPicPr>
            <a:picLocks noChangeAspect="1" noChangeArrowheads="1"/>
          </p:cNvPicPr>
          <p:nvPr/>
        </p:nvPicPr>
        <p:blipFill>
          <a:blip r:embed="rId4" cstate="print"/>
          <a:srcRect/>
          <a:stretch>
            <a:fillRect/>
          </a:stretch>
        </p:blipFill>
        <p:spPr bwMode="auto">
          <a:xfrm>
            <a:off x="2238312" y="1556833"/>
            <a:ext cx="1920749" cy="1976942"/>
          </a:xfrm>
          <a:prstGeom prst="rect">
            <a:avLst/>
          </a:prstGeom>
          <a:noFill/>
          <a:ln w="9525">
            <a:noFill/>
            <a:miter lim="800000"/>
            <a:headEnd/>
            <a:tailEnd/>
          </a:ln>
          <a:effectLst/>
        </p:spPr>
      </p:pic>
      <p:pic>
        <p:nvPicPr>
          <p:cNvPr id="12" name="Picture 5"/>
          <p:cNvPicPr>
            <a:picLocks noChangeAspect="1" noChangeArrowheads="1"/>
          </p:cNvPicPr>
          <p:nvPr/>
        </p:nvPicPr>
        <p:blipFill>
          <a:blip r:embed="rId5" cstate="print"/>
          <a:srcRect/>
          <a:stretch>
            <a:fillRect/>
          </a:stretch>
        </p:blipFill>
        <p:spPr bwMode="auto">
          <a:xfrm>
            <a:off x="4096070" y="1497885"/>
            <a:ext cx="2105020" cy="2112090"/>
          </a:xfrm>
          <a:prstGeom prst="rect">
            <a:avLst/>
          </a:prstGeom>
          <a:noFill/>
          <a:ln w="9525">
            <a:noFill/>
            <a:miter lim="800000"/>
            <a:headEnd/>
            <a:tailEnd/>
          </a:ln>
          <a:effectLst/>
        </p:spPr>
      </p:pic>
      <p:pic>
        <p:nvPicPr>
          <p:cNvPr id="13" name="Picture 6"/>
          <p:cNvPicPr>
            <a:picLocks noChangeAspect="1" noChangeArrowheads="1"/>
          </p:cNvPicPr>
          <p:nvPr/>
        </p:nvPicPr>
        <p:blipFill>
          <a:blip r:embed="rId6" cstate="print"/>
          <a:srcRect/>
          <a:stretch>
            <a:fillRect/>
          </a:stretch>
        </p:blipFill>
        <p:spPr bwMode="auto">
          <a:xfrm>
            <a:off x="6124566" y="1461585"/>
            <a:ext cx="1933584" cy="2105376"/>
          </a:xfrm>
          <a:prstGeom prst="rect">
            <a:avLst/>
          </a:prstGeom>
          <a:noFill/>
          <a:ln w="9525">
            <a:noFill/>
            <a:miter lim="800000"/>
            <a:headEnd/>
            <a:tailEnd/>
          </a:ln>
          <a:effectLst/>
        </p:spPr>
      </p:pic>
      <p:pic>
        <p:nvPicPr>
          <p:cNvPr id="14" name="Picture 8"/>
          <p:cNvPicPr>
            <a:picLocks noChangeAspect="1" noChangeArrowheads="1"/>
          </p:cNvPicPr>
          <p:nvPr/>
        </p:nvPicPr>
        <p:blipFill>
          <a:blip r:embed="rId7" cstate="print"/>
          <a:srcRect/>
          <a:stretch>
            <a:fillRect/>
          </a:stretch>
        </p:blipFill>
        <p:spPr bwMode="auto">
          <a:xfrm>
            <a:off x="190501" y="3536751"/>
            <a:ext cx="8068498" cy="1882974"/>
          </a:xfrm>
          <a:prstGeom prst="rect">
            <a:avLst/>
          </a:prstGeom>
          <a:noFill/>
          <a:ln w="9525">
            <a:noFill/>
            <a:miter lim="800000"/>
            <a:headEnd/>
            <a:tailEnd/>
          </a:ln>
          <a:effectLst/>
        </p:spPr>
      </p:pic>
      <p:sp>
        <p:nvSpPr>
          <p:cNvPr id="15" name="TekstniOkvir 14"/>
          <p:cNvSpPr txBox="1"/>
          <p:nvPr/>
        </p:nvSpPr>
        <p:spPr>
          <a:xfrm>
            <a:off x="1627998" y="5644632"/>
            <a:ext cx="5575565" cy="369332"/>
          </a:xfrm>
          <a:prstGeom prst="rect">
            <a:avLst/>
          </a:prstGeom>
          <a:noFill/>
        </p:spPr>
        <p:txBody>
          <a:bodyPr wrap="none" rtlCol="0">
            <a:spAutoFit/>
          </a:bodyPr>
          <a:lstStyle/>
          <a:p>
            <a:r>
              <a:rPr lang="en-US" smtClean="0">
                <a:solidFill>
                  <a:srgbClr val="0070C0"/>
                </a:solidFill>
              </a:rPr>
              <a:t>The percentage of single element included in the Factor 4</a:t>
            </a:r>
            <a:endParaRPr lang="hr-HR" dirty="0">
              <a:solidFill>
                <a:srgbClr val="0070C0"/>
              </a:solidFill>
            </a:endParaRPr>
          </a:p>
        </p:txBody>
      </p:sp>
      <p:sp>
        <p:nvSpPr>
          <p:cNvPr id="17" name="Title 1"/>
          <p:cNvSpPr txBox="1">
            <a:spLocks/>
          </p:cNvSpPr>
          <p:nvPr/>
        </p:nvSpPr>
        <p:spPr bwMode="auto">
          <a:xfrm>
            <a:off x="214604" y="233265"/>
            <a:ext cx="8929396"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2</a:t>
            </a:r>
          </a:p>
        </p:txBody>
      </p:sp>
      <p:pic>
        <p:nvPicPr>
          <p:cNvPr id="18" name="Picture 3"/>
          <p:cNvPicPr>
            <a:picLocks noChangeAspect="1" noChangeArrowheads="1"/>
          </p:cNvPicPr>
          <p:nvPr/>
        </p:nvPicPr>
        <p:blipFill>
          <a:blip r:embed="rId8"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73</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9" name="Picture 2"/>
          <p:cNvPicPr>
            <a:picLocks noChangeAspect="1" noChangeArrowheads="1"/>
          </p:cNvPicPr>
          <p:nvPr/>
        </p:nvPicPr>
        <p:blipFill>
          <a:blip r:embed="rId3" cstate="print"/>
          <a:srcRect/>
          <a:stretch>
            <a:fillRect/>
          </a:stretch>
        </p:blipFill>
        <p:spPr bwMode="auto">
          <a:xfrm>
            <a:off x="485774" y="1668342"/>
            <a:ext cx="4684256" cy="3799007"/>
          </a:xfrm>
          <a:prstGeom prst="rect">
            <a:avLst/>
          </a:prstGeom>
          <a:noFill/>
          <a:ln w="9525">
            <a:noFill/>
            <a:miter lim="800000"/>
            <a:headEnd/>
            <a:tailEnd/>
          </a:ln>
          <a:effectLst/>
        </p:spPr>
      </p:pic>
      <p:sp>
        <p:nvSpPr>
          <p:cNvPr id="14" name="Rectangle 32"/>
          <p:cNvSpPr/>
          <p:nvPr/>
        </p:nvSpPr>
        <p:spPr>
          <a:xfrm>
            <a:off x="4991099" y="2047874"/>
            <a:ext cx="4029076" cy="3605602"/>
          </a:xfrm>
          <a:prstGeom prst="rect">
            <a:avLst/>
          </a:prstGeom>
        </p:spPr>
        <p:txBody>
          <a:bodyPr wrap="square" lIns="370332" tIns="185166" rIns="370332" bIns="185166">
            <a:spAutoFit/>
          </a:bodyPr>
          <a:lstStyle/>
          <a:p>
            <a:pPr algn="just"/>
            <a:r>
              <a:rPr lang="en-US" sz="1600" dirty="0" smtClean="0">
                <a:solidFill>
                  <a:srgbClr val="0070C0"/>
                </a:solidFill>
                <a:latin typeface="Arial" pitchFamily="34" charset="0"/>
                <a:cs typeface="Arial" pitchFamily="34" charset="0"/>
              </a:rPr>
              <a:t>The results show that in Zagreb every occurrence of the trajectory of the air originating from the North of Africa (30-40 per year) has been registered as a contribution to the content of the PM 2.5 fraction of airborne particles, representing the transport of pollution from the Sahara desert in Central Europe.</a:t>
            </a:r>
            <a:endParaRPr lang="hr-HR" sz="1600" dirty="0" smtClean="0">
              <a:solidFill>
                <a:srgbClr val="0070C0"/>
              </a:solidFill>
              <a:latin typeface="Arial" pitchFamily="34" charset="0"/>
              <a:cs typeface="Arial" pitchFamily="34" charset="0"/>
            </a:endParaRPr>
          </a:p>
          <a:p>
            <a:pPr algn="just"/>
            <a:endParaRPr lang="hr-HR" dirty="0" smtClean="0">
              <a:latin typeface="Arial" pitchFamily="34" charset="0"/>
              <a:cs typeface="Arial" pitchFamily="34" charset="0"/>
            </a:endParaRPr>
          </a:p>
          <a:p>
            <a:r>
              <a:rPr lang="en-US" sz="1200" b="1" dirty="0" smtClean="0">
                <a:solidFill>
                  <a:schemeClr val="accent6">
                    <a:lumMod val="75000"/>
                  </a:schemeClr>
                </a:solidFill>
                <a:latin typeface="Arial" pitchFamily="34" charset="0"/>
                <a:cs typeface="Arial" pitchFamily="34" charset="0"/>
              </a:rPr>
              <a:t>The survey was conducted as part of the project</a:t>
            </a:r>
            <a:r>
              <a:rPr lang="hr-HR" sz="1200" b="1" dirty="0" smtClean="0">
                <a:solidFill>
                  <a:schemeClr val="accent6">
                    <a:lumMod val="75000"/>
                  </a:schemeClr>
                </a:solidFill>
                <a:latin typeface="Arial" pitchFamily="34" charset="0"/>
                <a:cs typeface="Arial" pitchFamily="34" charset="0"/>
              </a:rPr>
              <a:t> IAEA RER1/013 TC project “Supporting Air Quality Management (Phase II)</a:t>
            </a:r>
            <a:endParaRPr lang="hr-HR" sz="1200" b="1" dirty="0">
              <a:solidFill>
                <a:schemeClr val="accent6">
                  <a:lumMod val="75000"/>
                </a:schemeClr>
              </a:solidFill>
              <a:latin typeface="Arial" pitchFamily="34" charset="0"/>
              <a:cs typeface="Arial" pitchFamily="34" charset="0"/>
            </a:endParaRPr>
          </a:p>
        </p:txBody>
      </p:sp>
      <p:sp>
        <p:nvSpPr>
          <p:cNvPr id="13" name="Title 1"/>
          <p:cNvSpPr txBox="1">
            <a:spLocks/>
          </p:cNvSpPr>
          <p:nvPr/>
        </p:nvSpPr>
        <p:spPr bwMode="auto">
          <a:xfrm>
            <a:off x="214604" y="233265"/>
            <a:ext cx="8929396" cy="801687"/>
          </a:xfrm>
          <a:prstGeom prst="rect">
            <a:avLst/>
          </a:prstGeo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1001">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MONITORING OF PARTICULATE MATTER</a:t>
            </a:r>
            <a:r>
              <a:rPr kumimoji="0" lang="hr-HR" sz="2800" b="1" i="0" u="none" strike="noStrike" kern="1200" cap="none" spc="0" normalizeH="0" baseline="0" noProof="0" dirty="0" smtClean="0">
                <a:ln>
                  <a:noFill/>
                </a:ln>
                <a:solidFill>
                  <a:schemeClr val="tx2"/>
                </a:solidFill>
                <a:effectLst>
                  <a:glow>
                    <a:srgbClr val="7F7F7F">
                      <a:alpha val="35000"/>
                    </a:srgbClr>
                  </a:glow>
                </a:effectLst>
                <a:uLnTx/>
                <a:uFillTx/>
                <a:latin typeface="+mj-lt"/>
                <a:ea typeface="+mj-ea"/>
                <a:cs typeface="+mj-cs"/>
              </a:rPr>
              <a:t>-EXAMPLE 2</a:t>
            </a:r>
          </a:p>
        </p:txBody>
      </p:sp>
      <p:pic>
        <p:nvPicPr>
          <p:cNvPr id="15" name="Picture 3"/>
          <p:cNvPicPr>
            <a:picLocks noChangeAspect="1" noChangeArrowheads="1"/>
          </p:cNvPicPr>
          <p:nvPr/>
        </p:nvPicPr>
        <p:blipFill>
          <a:blip r:embed="rId4"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74</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8" descr="Znak_1024x7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pic>
        <p:nvPicPr>
          <p:cNvPr id="8" name="Picture 3"/>
          <p:cNvPicPr>
            <a:picLocks noChangeAspect="1" noChangeArrowheads="1"/>
          </p:cNvPicPr>
          <p:nvPr/>
        </p:nvPicPr>
        <p:blipFill>
          <a:blip r:embed="rId4" cstate="print"/>
          <a:srcRect/>
          <a:stretch>
            <a:fillRect/>
          </a:stretch>
        </p:blipFill>
        <p:spPr bwMode="auto">
          <a:xfrm>
            <a:off x="1152525" y="803578"/>
            <a:ext cx="5972175" cy="741798"/>
          </a:xfrm>
          <a:prstGeom prst="rect">
            <a:avLst/>
          </a:prstGeom>
          <a:noFill/>
          <a:ln w="9525">
            <a:noFill/>
            <a:miter lim="800000"/>
            <a:headEnd/>
            <a:tailEnd/>
          </a:ln>
          <a:effectLst/>
        </p:spPr>
      </p:pic>
      <p:sp>
        <p:nvSpPr>
          <p:cNvPr id="10" name="Title 1"/>
          <p:cNvSpPr txBox="1">
            <a:spLocks/>
          </p:cNvSpPr>
          <p:nvPr/>
        </p:nvSpPr>
        <p:spPr bwMode="auto">
          <a:xfrm>
            <a:off x="457200" y="25812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smtClean="0">
                <a:ln>
                  <a:noFill/>
                </a:ln>
                <a:solidFill>
                  <a:schemeClr val="tx2"/>
                </a:solidFill>
                <a:effectLst>
                  <a:glow rad="228600">
                    <a:schemeClr val="bg1">
                      <a:lumMod val="50000"/>
                      <a:alpha val="20000"/>
                    </a:schemeClr>
                  </a:glow>
                </a:effectLst>
                <a:uLnTx/>
                <a:uFillTx/>
                <a:latin typeface="+mj-lt"/>
                <a:ea typeface="+mj-ea"/>
                <a:cs typeface="+mj-cs"/>
              </a:rPr>
              <a:t>THANK YOU FOR YOUR ATTENTION</a:t>
            </a:r>
            <a:r>
              <a:rPr kumimoji="0" lang="hr-HR" sz="3600" b="1" i="0" u="none" strike="noStrike" kern="1200" cap="none" spc="0" normalizeH="0" baseline="0" noProof="0" smtClean="0">
                <a:ln>
                  <a:noFill/>
                </a:ln>
                <a:solidFill>
                  <a:schemeClr val="tx2"/>
                </a:solidFill>
                <a:effectLst>
                  <a:glow rad="228600">
                    <a:schemeClr val="bg1">
                      <a:lumMod val="50000"/>
                      <a:alpha val="20000"/>
                    </a:schemeClr>
                  </a:glow>
                </a:effectLst>
                <a:uLnTx/>
                <a:uFillTx/>
                <a:latin typeface="+mj-lt"/>
                <a:ea typeface="+mj-ea"/>
                <a:cs typeface="+mj-cs"/>
              </a:rPr>
              <a:t> !</a:t>
            </a:r>
            <a:endParaRPr kumimoji="0" lang="hr-HR" sz="3600" b="1" i="0" u="none" strike="noStrike" kern="1200" cap="none" spc="0" normalizeH="0" baseline="0" noProof="0" dirty="0" smtClean="0">
              <a:ln>
                <a:noFill/>
              </a:ln>
              <a:solidFill>
                <a:schemeClr val="tx2"/>
              </a:solidFill>
              <a:effectLst>
                <a:glow rad="228600">
                  <a:schemeClr val="bg1">
                    <a:lumMod val="50000"/>
                    <a:alpha val="20000"/>
                  </a:schemeClr>
                </a:glow>
              </a:effectLst>
              <a:uLnTx/>
              <a:uFillTx/>
              <a:latin typeface="+mj-lt"/>
              <a:ea typeface="+mj-ea"/>
              <a:cs typeface="+mj-cs"/>
            </a:endParaRPr>
          </a:p>
        </p:txBody>
      </p:sp>
      <p:sp>
        <p:nvSpPr>
          <p:cNvPr id="16" name="Content Placeholder 8"/>
          <p:cNvSpPr>
            <a:spLocks/>
          </p:cNvSpPr>
          <p:nvPr/>
        </p:nvSpPr>
        <p:spPr bwMode="auto">
          <a:xfrm>
            <a:off x="324464" y="4387645"/>
            <a:ext cx="8229601" cy="92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spcBef>
                <a:spcPct val="20000"/>
              </a:spcBef>
            </a:pPr>
            <a:r>
              <a:rPr lang="en-US" sz="1600" b="1" i="1" u="sng" dirty="0">
                <a:solidFill>
                  <a:schemeClr val="tx2"/>
                </a:solidFill>
              </a:rPr>
              <a:t>Disclaimer:</a:t>
            </a:r>
            <a:r>
              <a:rPr lang="en-US" sz="1600" b="1" i="1" dirty="0">
                <a:solidFill>
                  <a:schemeClr val="tx2"/>
                </a:solidFill>
              </a:rPr>
              <a:t> The </a:t>
            </a:r>
            <a:r>
              <a:rPr lang="en-US" sz="1600" b="1" i="1" dirty="0" smtClean="0">
                <a:solidFill>
                  <a:schemeClr val="tx2"/>
                </a:solidFill>
              </a:rPr>
              <a:t>content</a:t>
            </a:r>
            <a:r>
              <a:rPr lang="hr-HR" sz="1600" b="1" i="1" dirty="0" smtClean="0">
                <a:solidFill>
                  <a:schemeClr val="tx2"/>
                </a:solidFill>
              </a:rPr>
              <a:t>s</a:t>
            </a:r>
            <a:r>
              <a:rPr lang="en-US" sz="1600" b="1" i="1" dirty="0" smtClean="0">
                <a:solidFill>
                  <a:schemeClr val="tx2"/>
                </a:solidFill>
              </a:rPr>
              <a:t> </a:t>
            </a:r>
            <a:r>
              <a:rPr lang="en-US" sz="1600" b="1" i="1" dirty="0">
                <a:solidFill>
                  <a:schemeClr val="tx2"/>
                </a:solidFill>
              </a:rPr>
              <a:t>of this </a:t>
            </a:r>
            <a:r>
              <a:rPr lang="en-US" sz="1600" b="1" i="1" dirty="0" smtClean="0">
                <a:solidFill>
                  <a:schemeClr val="tx2"/>
                </a:solidFill>
              </a:rPr>
              <a:t>publication</a:t>
            </a:r>
            <a:r>
              <a:rPr lang="hr-HR" sz="1600" b="1" i="1" dirty="0" smtClean="0">
                <a:solidFill>
                  <a:schemeClr val="tx2"/>
                </a:solidFill>
              </a:rPr>
              <a:t> are </a:t>
            </a:r>
            <a:r>
              <a:rPr lang="en-US" sz="1600" b="1" i="1" dirty="0" smtClean="0">
                <a:solidFill>
                  <a:schemeClr val="tx2"/>
                </a:solidFill>
              </a:rPr>
              <a:t>the</a:t>
            </a:r>
            <a:r>
              <a:rPr lang="hr-HR" sz="1600" b="1" i="1" dirty="0" smtClean="0">
                <a:solidFill>
                  <a:schemeClr val="tx2"/>
                </a:solidFill>
              </a:rPr>
              <a:t> sole </a:t>
            </a:r>
            <a:r>
              <a:rPr lang="en-US" sz="1600" b="1" i="1" dirty="0" smtClean="0">
                <a:solidFill>
                  <a:schemeClr val="tx2"/>
                </a:solidFill>
              </a:rPr>
              <a:t>responsibility </a:t>
            </a:r>
            <a:r>
              <a:rPr lang="en-US" sz="1600" b="1" i="1" dirty="0">
                <a:solidFill>
                  <a:schemeClr val="tx2"/>
                </a:solidFill>
              </a:rPr>
              <a:t>of EKONERG </a:t>
            </a:r>
            <a:r>
              <a:rPr lang="hr-HR" sz="1600" b="1" i="1" dirty="0" smtClean="0">
                <a:solidFill>
                  <a:schemeClr val="tx2"/>
                </a:solidFill>
              </a:rPr>
              <a:t>– </a:t>
            </a:r>
            <a:r>
              <a:rPr lang="en-US" sz="1600" b="1" i="1" dirty="0" smtClean="0">
                <a:solidFill>
                  <a:schemeClr val="tx2"/>
                </a:solidFill>
              </a:rPr>
              <a:t>Energy</a:t>
            </a:r>
            <a:r>
              <a:rPr lang="hr-HR" sz="1600" b="1" i="1" dirty="0" smtClean="0">
                <a:solidFill>
                  <a:schemeClr val="tx2"/>
                </a:solidFill>
              </a:rPr>
              <a:t> </a:t>
            </a:r>
            <a:r>
              <a:rPr lang="en-US" sz="1600" b="1" i="1" dirty="0" smtClean="0">
                <a:solidFill>
                  <a:schemeClr val="tx2"/>
                </a:solidFill>
              </a:rPr>
              <a:t>Research </a:t>
            </a:r>
            <a:r>
              <a:rPr lang="en-US" sz="1600" b="1" i="1" dirty="0">
                <a:solidFill>
                  <a:schemeClr val="tx2"/>
                </a:solidFill>
              </a:rPr>
              <a:t>and </a:t>
            </a:r>
            <a:r>
              <a:rPr lang="en-US" sz="1600" b="1" i="1" dirty="0" smtClean="0">
                <a:solidFill>
                  <a:schemeClr val="tx2"/>
                </a:solidFill>
              </a:rPr>
              <a:t>Environmental</a:t>
            </a:r>
            <a:r>
              <a:rPr lang="hr-HR" sz="1600" b="1" i="1" dirty="0" smtClean="0">
                <a:solidFill>
                  <a:schemeClr val="tx2"/>
                </a:solidFill>
              </a:rPr>
              <a:t> </a:t>
            </a:r>
            <a:r>
              <a:rPr lang="en-US" sz="1600" b="1" i="1" dirty="0" smtClean="0">
                <a:solidFill>
                  <a:schemeClr val="tx2"/>
                </a:solidFill>
              </a:rPr>
              <a:t>Protection</a:t>
            </a:r>
            <a:r>
              <a:rPr lang="hr-HR" sz="1600" b="1" i="1" dirty="0" smtClean="0">
                <a:solidFill>
                  <a:schemeClr val="tx2"/>
                </a:solidFill>
              </a:rPr>
              <a:t> Institute</a:t>
            </a:r>
            <a:r>
              <a:rPr lang="en-US" sz="1600" b="1" i="1" dirty="0" smtClean="0">
                <a:solidFill>
                  <a:schemeClr val="tx2"/>
                </a:solidFill>
              </a:rPr>
              <a:t>, </a:t>
            </a:r>
            <a:r>
              <a:rPr lang="en-US" sz="1600" b="1" i="1" dirty="0">
                <a:solidFill>
                  <a:schemeClr val="tx2"/>
                </a:solidFill>
              </a:rPr>
              <a:t>Ltd. </a:t>
            </a:r>
            <a:r>
              <a:rPr lang="en-US" sz="1600" b="1" i="1" dirty="0" smtClean="0">
                <a:solidFill>
                  <a:schemeClr val="tx2"/>
                </a:solidFill>
              </a:rPr>
              <a:t>and</a:t>
            </a:r>
            <a:r>
              <a:rPr lang="hr-HR" sz="1600" b="1" i="1" dirty="0" smtClean="0">
                <a:solidFill>
                  <a:schemeClr val="tx2"/>
                </a:solidFill>
              </a:rPr>
              <a:t> </a:t>
            </a:r>
            <a:r>
              <a:rPr lang="en-US" sz="1600" b="1" i="1" dirty="0" smtClean="0">
                <a:solidFill>
                  <a:schemeClr val="tx2"/>
                </a:solidFill>
              </a:rPr>
              <a:t>can in</a:t>
            </a:r>
            <a:r>
              <a:rPr lang="hr-HR" sz="1600" b="1" i="1" dirty="0" smtClean="0">
                <a:solidFill>
                  <a:schemeClr val="tx2"/>
                </a:solidFill>
              </a:rPr>
              <a:t> no </a:t>
            </a:r>
            <a:r>
              <a:rPr lang="en-US" sz="1600" b="1" i="1" dirty="0" smtClean="0">
                <a:solidFill>
                  <a:schemeClr val="tx2"/>
                </a:solidFill>
              </a:rPr>
              <a:t>way be taken </a:t>
            </a:r>
            <a:r>
              <a:rPr lang="hr-HR" sz="1600" b="1" i="1" dirty="0" smtClean="0">
                <a:solidFill>
                  <a:schemeClr val="tx2"/>
                </a:solidFill>
              </a:rPr>
              <a:t>t</a:t>
            </a:r>
            <a:r>
              <a:rPr lang="en-US" sz="1600" b="1" i="1" dirty="0" smtClean="0">
                <a:solidFill>
                  <a:schemeClr val="tx2"/>
                </a:solidFill>
              </a:rPr>
              <a:t>o reflect the </a:t>
            </a:r>
            <a:r>
              <a:rPr lang="en-US" sz="1600" b="1" i="1" dirty="0">
                <a:solidFill>
                  <a:schemeClr val="tx2"/>
                </a:solidFill>
              </a:rPr>
              <a:t>views of the European Union</a:t>
            </a:r>
            <a:endParaRPr lang="hr-HR" sz="1600" b="1" i="1" dirty="0">
              <a:solidFill>
                <a:schemeClr val="tx2"/>
              </a:solidFill>
            </a:endParaRPr>
          </a:p>
        </p:txBody>
      </p:sp>
      <p:sp>
        <p:nvSpPr>
          <p:cNvPr id="17" name="Podnaslov 2"/>
          <p:cNvSpPr txBox="1">
            <a:spLocks/>
          </p:cNvSpPr>
          <p:nvPr/>
        </p:nvSpPr>
        <p:spPr>
          <a:xfrm>
            <a:off x="3421626" y="6263557"/>
            <a:ext cx="2448231"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endParaRPr lang="en-GB" sz="1000" dirty="0">
              <a:solidFill>
                <a:schemeClr val="accent1">
                  <a:lumMod val="50000"/>
                </a:schemeClr>
              </a:solidFill>
            </a:endParaRPr>
          </a:p>
        </p:txBody>
      </p:sp>
      <p:pic>
        <p:nvPicPr>
          <p:cNvPr id="19" name="Slika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5359" y="5557402"/>
            <a:ext cx="917009" cy="618958"/>
          </a:xfrm>
          <a:prstGeom prst="rect">
            <a:avLst/>
          </a:prstGeom>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75</a:t>
            </a:fld>
            <a:endParaRPr lang="hr-HR"/>
          </a:p>
        </p:txBody>
      </p:sp>
    </p:spTree>
    <p:extLst>
      <p:ext uri="{BB962C8B-B14F-4D97-AF65-F5344CB8AC3E}">
        <p14:creationId xmlns:p14="http://schemas.microsoft.com/office/powerpoint/2010/main" val="3796705794"/>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smtClean="0">
                <a:solidFill>
                  <a:schemeClr val="tx2"/>
                </a:solidFill>
                <a:effectLst>
                  <a:glow>
                    <a:srgbClr val="7F7F7F">
                      <a:alpha val="35000"/>
                    </a:srgbClr>
                  </a:glow>
                </a:effectLst>
              </a:rPr>
              <a:t>EXAMPLES OF AGGREGATES</a:t>
            </a:r>
            <a:endParaRPr lang="hr-HR" sz="2800" b="1" dirty="0" smtClean="0">
              <a:solidFill>
                <a:schemeClr val="tx2"/>
              </a:solidFill>
              <a:effectLst>
                <a:glow>
                  <a:srgbClr val="7F7F7F">
                    <a:alpha val="35000"/>
                  </a:srgbClr>
                </a:glow>
              </a:effectLst>
            </a:endParaRP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7" descr="aglomerat4"/>
          <p:cNvPicPr>
            <a:picLocks noChangeAspect="1" noChangeArrowheads="1"/>
          </p:cNvPicPr>
          <p:nvPr/>
        </p:nvPicPr>
        <p:blipFill>
          <a:blip r:embed="rId3" cstate="print"/>
          <a:srcRect/>
          <a:stretch>
            <a:fillRect/>
          </a:stretch>
        </p:blipFill>
        <p:spPr bwMode="auto">
          <a:xfrm>
            <a:off x="5152792" y="4296456"/>
            <a:ext cx="1796369" cy="1796369"/>
          </a:xfrm>
          <a:prstGeom prst="rect">
            <a:avLst/>
          </a:prstGeom>
          <a:noFill/>
          <a:ln w="9525">
            <a:noFill/>
            <a:miter lim="800000"/>
            <a:headEnd/>
            <a:tailEnd/>
          </a:ln>
        </p:spPr>
      </p:pic>
      <p:pic>
        <p:nvPicPr>
          <p:cNvPr id="12" name="Picture 4" descr="aglomerat1"/>
          <p:cNvPicPr>
            <a:picLocks noChangeAspect="1" noChangeArrowheads="1"/>
          </p:cNvPicPr>
          <p:nvPr/>
        </p:nvPicPr>
        <p:blipFill>
          <a:blip r:embed="rId4" cstate="print"/>
          <a:srcRect/>
          <a:stretch>
            <a:fillRect/>
          </a:stretch>
        </p:blipFill>
        <p:spPr bwMode="auto">
          <a:xfrm>
            <a:off x="2201034" y="1561763"/>
            <a:ext cx="1796370" cy="1796370"/>
          </a:xfrm>
          <a:prstGeom prst="rect">
            <a:avLst/>
          </a:prstGeom>
          <a:noFill/>
          <a:ln w="9525">
            <a:noFill/>
            <a:miter lim="800000"/>
            <a:headEnd/>
            <a:tailEnd/>
          </a:ln>
        </p:spPr>
      </p:pic>
      <p:pic>
        <p:nvPicPr>
          <p:cNvPr id="13" name="Picture 5" descr="aglomerat2"/>
          <p:cNvPicPr>
            <a:picLocks noChangeAspect="1" noChangeArrowheads="1"/>
          </p:cNvPicPr>
          <p:nvPr/>
        </p:nvPicPr>
        <p:blipFill>
          <a:blip r:embed="rId5" cstate="print"/>
          <a:srcRect/>
          <a:stretch>
            <a:fillRect/>
          </a:stretch>
        </p:blipFill>
        <p:spPr bwMode="auto">
          <a:xfrm>
            <a:off x="5152197" y="1561763"/>
            <a:ext cx="1796369" cy="1796370"/>
          </a:xfrm>
          <a:prstGeom prst="rect">
            <a:avLst/>
          </a:prstGeom>
          <a:noFill/>
          <a:ln w="9525">
            <a:noFill/>
            <a:miter lim="800000"/>
            <a:headEnd/>
            <a:tailEnd/>
          </a:ln>
        </p:spPr>
      </p:pic>
      <p:pic>
        <p:nvPicPr>
          <p:cNvPr id="14" name="Picture 6" descr="aglomerat3"/>
          <p:cNvPicPr>
            <a:picLocks noChangeAspect="1" noChangeArrowheads="1"/>
          </p:cNvPicPr>
          <p:nvPr/>
        </p:nvPicPr>
        <p:blipFill>
          <a:blip r:embed="rId6" cstate="print"/>
          <a:srcRect/>
          <a:stretch>
            <a:fillRect/>
          </a:stretch>
        </p:blipFill>
        <p:spPr bwMode="auto">
          <a:xfrm>
            <a:off x="2201034" y="4297026"/>
            <a:ext cx="1796370" cy="1796369"/>
          </a:xfrm>
          <a:prstGeom prst="rect">
            <a:avLst/>
          </a:prstGeom>
          <a:noFill/>
          <a:ln w="9525">
            <a:noFill/>
            <a:miter lim="800000"/>
            <a:headEnd/>
            <a:tailEnd/>
          </a:ln>
        </p:spPr>
      </p:pic>
      <p:pic>
        <p:nvPicPr>
          <p:cNvPr id="15" name="Picture 3"/>
          <p:cNvPicPr>
            <a:picLocks noChangeAspect="1" noChangeArrowheads="1"/>
          </p:cNvPicPr>
          <p:nvPr/>
        </p:nvPicPr>
        <p:blipFill>
          <a:blip r:embed="rId7"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8</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EXAMPLES OF SPHERICAL PARTICLES</a:t>
            </a:r>
          </a:p>
        </p:txBody>
      </p:sp>
      <p:pic>
        <p:nvPicPr>
          <p:cNvPr id="11" name="Slika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10" name="Picture 7" descr="sferne4"/>
          <p:cNvPicPr>
            <a:picLocks noChangeAspect="1" noChangeArrowheads="1"/>
          </p:cNvPicPr>
          <p:nvPr/>
        </p:nvPicPr>
        <p:blipFill>
          <a:blip r:embed="rId3" cstate="print"/>
          <a:srcRect/>
          <a:stretch>
            <a:fillRect/>
          </a:stretch>
        </p:blipFill>
        <p:spPr bwMode="auto">
          <a:xfrm>
            <a:off x="4572000" y="4158627"/>
            <a:ext cx="2007223" cy="2007223"/>
          </a:xfrm>
          <a:prstGeom prst="rect">
            <a:avLst/>
          </a:prstGeom>
          <a:noFill/>
          <a:ln w="9525">
            <a:noFill/>
            <a:miter lim="800000"/>
            <a:headEnd/>
            <a:tailEnd/>
          </a:ln>
        </p:spPr>
      </p:pic>
      <p:pic>
        <p:nvPicPr>
          <p:cNvPr id="12" name="Picture 4" descr="sferne1"/>
          <p:cNvPicPr>
            <a:picLocks noChangeAspect="1" noChangeArrowheads="1"/>
          </p:cNvPicPr>
          <p:nvPr/>
        </p:nvPicPr>
        <p:blipFill>
          <a:blip r:embed="rId4" cstate="print"/>
          <a:srcRect/>
          <a:stretch>
            <a:fillRect/>
          </a:stretch>
        </p:blipFill>
        <p:spPr bwMode="auto">
          <a:xfrm>
            <a:off x="1691681" y="1492608"/>
            <a:ext cx="2003318" cy="2008524"/>
          </a:xfrm>
          <a:prstGeom prst="rect">
            <a:avLst/>
          </a:prstGeom>
          <a:noFill/>
          <a:ln w="9525">
            <a:noFill/>
            <a:miter lim="800000"/>
            <a:headEnd/>
            <a:tailEnd/>
          </a:ln>
        </p:spPr>
      </p:pic>
      <p:pic>
        <p:nvPicPr>
          <p:cNvPr id="13" name="Picture 5" descr="sferne2"/>
          <p:cNvPicPr>
            <a:picLocks noChangeAspect="1" noChangeArrowheads="1"/>
          </p:cNvPicPr>
          <p:nvPr/>
        </p:nvPicPr>
        <p:blipFill>
          <a:blip r:embed="rId5" cstate="print"/>
          <a:srcRect/>
          <a:stretch>
            <a:fillRect/>
          </a:stretch>
        </p:blipFill>
        <p:spPr bwMode="auto">
          <a:xfrm>
            <a:off x="4644430" y="1492322"/>
            <a:ext cx="2007223" cy="2007223"/>
          </a:xfrm>
          <a:prstGeom prst="rect">
            <a:avLst/>
          </a:prstGeom>
          <a:noFill/>
          <a:ln w="9525">
            <a:noFill/>
            <a:miter lim="800000"/>
            <a:headEnd/>
            <a:tailEnd/>
          </a:ln>
        </p:spPr>
      </p:pic>
      <p:pic>
        <p:nvPicPr>
          <p:cNvPr id="14" name="Picture 6" descr="sferne3"/>
          <p:cNvPicPr>
            <a:picLocks noChangeAspect="1" noChangeArrowheads="1"/>
          </p:cNvPicPr>
          <p:nvPr/>
        </p:nvPicPr>
        <p:blipFill>
          <a:blip r:embed="rId6" cstate="print"/>
          <a:srcRect/>
          <a:stretch>
            <a:fillRect/>
          </a:stretch>
        </p:blipFill>
        <p:spPr bwMode="auto">
          <a:xfrm>
            <a:off x="1691680" y="4157734"/>
            <a:ext cx="2007223" cy="2007223"/>
          </a:xfrm>
          <a:prstGeom prst="rect">
            <a:avLst/>
          </a:prstGeom>
          <a:noFill/>
          <a:ln w="9525">
            <a:noFill/>
            <a:miter lim="800000"/>
            <a:headEnd/>
            <a:tailEnd/>
          </a:ln>
        </p:spPr>
      </p:pic>
      <p:pic>
        <p:nvPicPr>
          <p:cNvPr id="15" name="Picture 3"/>
          <p:cNvPicPr>
            <a:picLocks noChangeAspect="1" noChangeArrowheads="1"/>
          </p:cNvPicPr>
          <p:nvPr/>
        </p:nvPicPr>
        <p:blipFill>
          <a:blip r:embed="rId7" cstate="print"/>
          <a:srcRect/>
          <a:stretch>
            <a:fillRect/>
          </a:stretch>
        </p:blipFill>
        <p:spPr bwMode="auto">
          <a:xfrm>
            <a:off x="0" y="6265863"/>
            <a:ext cx="4767263" cy="592137"/>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60743F40-157C-4097-B33E-49A278C4E3AD}" type="slidenum">
              <a:rPr lang="hr-HR" smtClean="0"/>
              <a:pPr>
                <a:defRPr/>
              </a:pPr>
              <a:t>9</a:t>
            </a:fld>
            <a:endParaRPr lang="hr-HR"/>
          </a:p>
        </p:txBody>
      </p:sp>
    </p:spTree>
    <p:extLst>
      <p:ext uri="{BB962C8B-B14F-4D97-AF65-F5344CB8AC3E}">
        <p14:creationId xmlns:p14="http://schemas.microsoft.com/office/powerpoint/2010/main" val="309897223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12782</TotalTime>
  <Words>4220</Words>
  <Application>Microsoft Office PowerPoint</Application>
  <PresentationFormat>On-screen Show (4:3)</PresentationFormat>
  <Paragraphs>605</Paragraphs>
  <Slides>75</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81" baseType="lpstr">
      <vt:lpstr>Arial</vt:lpstr>
      <vt:lpstr>Calibri</vt:lpstr>
      <vt:lpstr>Times New Roman</vt:lpstr>
      <vt:lpstr>Office Theme</vt:lpstr>
      <vt:lpstr>Equation</vt:lpstr>
      <vt:lpstr>Bitmap Image</vt:lpstr>
      <vt:lpstr>PowerPoint Presentation</vt:lpstr>
      <vt:lpstr>PARTICULATE MATTERS</vt:lpstr>
      <vt:lpstr>TWO-COMPONENT SYSTEMS</vt:lpstr>
      <vt:lpstr>TYPES OF PARTICULATE MATTERS</vt:lpstr>
      <vt:lpstr>EXAMPLES OF PARTICULATES</vt:lpstr>
      <vt:lpstr>EXAMPLES OF PARTICULATES</vt:lpstr>
      <vt:lpstr>EXAMPLES OF INDIVIDUAL PARTICULATE MATTERS</vt:lpstr>
      <vt:lpstr>EXAMPLES OF AGGREGATES</vt:lpstr>
      <vt:lpstr>    EXAMPLES OF SPHERICAL PARTICLES</vt:lpstr>
      <vt:lpstr>EXAMPLES OF FIBERS</vt:lpstr>
      <vt:lpstr>EXAMPLES OF POLLEN</vt:lpstr>
      <vt:lpstr>WHAT AND HOW TO DO NEXT?</vt:lpstr>
      <vt:lpstr>PARTICULATE MATTER</vt:lpstr>
      <vt:lpstr>PARTICULATE MATTER</vt:lpstr>
      <vt:lpstr>DIAMETERS OF THE PARTICLES IN THE PLANE</vt:lpstr>
      <vt:lpstr>DIAMETERS OF THE PARTICLES IN THE PLANE</vt:lpstr>
      <vt:lpstr>EQUIVALENT DIAMETERS</vt:lpstr>
      <vt:lpstr>SPEED OF DEPOSITION</vt:lpstr>
      <vt:lpstr>SPEED OF DEPOSITION</vt:lpstr>
      <vt:lpstr>EQUIVALENT DIAMETERS</vt:lpstr>
      <vt:lpstr>ADDITIONAL TYPES OF PARTICLE DIAMETER</vt:lpstr>
      <vt:lpstr>THE RANGE OF THE SIZE OF THE PARTICULATE MATTER</vt:lpstr>
      <vt:lpstr>THE CONCENTRATION OF PARTICULATE MATTER</vt:lpstr>
      <vt:lpstr>PARTICULATE MATTER IN ENVIRONMENTAL AIR</vt:lpstr>
      <vt:lpstr>TYPICAL COMPOSITION OF PARTICULATE MATTER</vt:lpstr>
      <vt:lpstr>SCHEMATIC VIEW OF THE RESPIRATORY SYSTEM</vt:lpstr>
      <vt:lpstr>DEFINITIONS OF THE FRACTION OF THE PARTICULATE MATTER</vt:lpstr>
      <vt:lpstr>DEFINITIONS OF THE FACTION OF THE PARTICULATE MATTER</vt:lpstr>
      <vt:lpstr>DEFINITIONS OF THE FACTION OF THE PARTICULATE MATTER</vt:lpstr>
      <vt:lpstr>THE DEFINITIONS OF THE FRACTION OF THE PARTICULATE MATTER</vt:lpstr>
      <vt:lpstr>THE DEFINITIONS OF THE FRACTION OF THE PARTICULATE MATTER</vt:lpstr>
      <vt:lpstr>GRAPHICAL REPRESENTATIONS OF THE CONVENTION</vt:lpstr>
      <vt:lpstr>GRAPHICAL REPRESENTATIONS OF THE CONVENTION</vt:lpstr>
      <vt:lpstr>GRAPHICAL REPRESENTATIONS OF THE CONVENTION</vt:lpstr>
      <vt:lpstr>GRAPHICAL REPRESENTATIONS OF THE CONVENTION</vt:lpstr>
      <vt:lpstr>THE CONVENTION – ANATOMICAL VIEW</vt:lpstr>
      <vt:lpstr>TYPICAL COMPOSITION of PM10, PM 2.5 and PM10-2.5 FRACTION PM</vt:lpstr>
      <vt:lpstr>TYPICAL COMPOSITION OF THE PARTICULATE FRACTIONS OF PM1</vt:lpstr>
      <vt:lpstr>EXAMPLES OF MONITORING PARTICULATE MATTER</vt:lpstr>
      <vt:lpstr>EXAMPLES OF MONITORING PARTICULATE MATTER</vt:lpstr>
      <vt:lpstr>EXAMPLES OF PARTICULATE FRACTION COLLECTORS</vt:lpstr>
      <vt:lpstr>EXAMPLES OF PARTICULATE FRACTION COLLECTORS</vt:lpstr>
      <vt:lpstr>EXAMPLES OF PARTICULATE FRACTION COLLECTORS</vt:lpstr>
      <vt:lpstr>EXAMPLES OF PARTICULATE FRACTION COLLECTORS</vt:lpstr>
      <vt:lpstr>EXAMPLES OF PARTICULATE FRACTION COLLECTORS</vt:lpstr>
      <vt:lpstr>EXAMPLES OF PARTICULATE FRACTION COLLECTORS</vt:lpstr>
      <vt:lpstr>EXAMPLES OF PARTICULATE FRACTION COLLECTORS</vt:lpstr>
      <vt:lpstr>EXAMPLES OF AUTOMATIC ANALYZERS</vt:lpstr>
      <vt:lpstr>THE FILTER BASE</vt:lpstr>
      <vt:lpstr>THE FILTER BASE</vt:lpstr>
      <vt:lpstr>THE FILTER BASE</vt:lpstr>
      <vt:lpstr>THE FILTER BASE</vt:lpstr>
      <vt:lpstr>MONITORING OF PARTICULATE MATTER</vt:lpstr>
      <vt:lpstr>MONITORING OF PARTICULATE MATTER</vt:lpstr>
      <vt:lpstr>MONITORING OF PARTICULATE MATTER</vt:lpstr>
      <vt:lpstr>MONITORING OF PARTICULATE MATTER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Bojan Abramović</cp:lastModifiedBy>
  <cp:revision>803</cp:revision>
  <dcterms:created xsi:type="dcterms:W3CDTF">2011-04-14T13:56:18Z</dcterms:created>
  <dcterms:modified xsi:type="dcterms:W3CDTF">2018-06-04T11:39:50Z</dcterms:modified>
</cp:coreProperties>
</file>